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62"/>
  </p:notesMasterIdLst>
  <p:handoutMasterIdLst>
    <p:handoutMasterId r:id="rId63"/>
  </p:handoutMasterIdLst>
  <p:sldIdLst>
    <p:sldId id="726" r:id="rId2"/>
    <p:sldId id="734" r:id="rId3"/>
    <p:sldId id="721" r:id="rId4"/>
    <p:sldId id="701" r:id="rId5"/>
    <p:sldId id="727" r:id="rId6"/>
    <p:sldId id="720" r:id="rId7"/>
    <p:sldId id="728" r:id="rId8"/>
    <p:sldId id="735" r:id="rId9"/>
    <p:sldId id="736" r:id="rId10"/>
    <p:sldId id="737" r:id="rId11"/>
    <p:sldId id="722" r:id="rId12"/>
    <p:sldId id="703" r:id="rId13"/>
    <p:sldId id="738" r:id="rId14"/>
    <p:sldId id="739" r:id="rId15"/>
    <p:sldId id="740" r:id="rId16"/>
    <p:sldId id="741" r:id="rId17"/>
    <p:sldId id="742" r:id="rId18"/>
    <p:sldId id="743" r:id="rId19"/>
    <p:sldId id="744" r:id="rId20"/>
    <p:sldId id="745" r:id="rId21"/>
    <p:sldId id="746" r:id="rId22"/>
    <p:sldId id="747" r:id="rId23"/>
    <p:sldId id="748" r:id="rId24"/>
    <p:sldId id="749" r:id="rId25"/>
    <p:sldId id="723" r:id="rId26"/>
    <p:sldId id="704" r:id="rId27"/>
    <p:sldId id="711" r:id="rId28"/>
    <p:sldId id="707" r:id="rId29"/>
    <p:sldId id="712" r:id="rId30"/>
    <p:sldId id="713" r:id="rId31"/>
    <p:sldId id="714" r:id="rId32"/>
    <p:sldId id="715" r:id="rId33"/>
    <p:sldId id="708" r:id="rId34"/>
    <p:sldId id="716" r:id="rId35"/>
    <p:sldId id="717" r:id="rId36"/>
    <p:sldId id="709" r:id="rId37"/>
    <p:sldId id="718" r:id="rId38"/>
    <p:sldId id="719" r:id="rId39"/>
    <p:sldId id="752" r:id="rId40"/>
    <p:sldId id="753" r:id="rId41"/>
    <p:sldId id="754" r:id="rId42"/>
    <p:sldId id="755" r:id="rId43"/>
    <p:sldId id="756" r:id="rId44"/>
    <p:sldId id="757" r:id="rId45"/>
    <p:sldId id="758" r:id="rId46"/>
    <p:sldId id="759" r:id="rId47"/>
    <p:sldId id="760" r:id="rId48"/>
    <p:sldId id="761" r:id="rId49"/>
    <p:sldId id="710" r:id="rId50"/>
    <p:sldId id="729" r:id="rId51"/>
    <p:sldId id="730" r:id="rId52"/>
    <p:sldId id="731" r:id="rId53"/>
    <p:sldId id="732" r:id="rId54"/>
    <p:sldId id="733" r:id="rId55"/>
    <p:sldId id="750" r:id="rId56"/>
    <p:sldId id="751" r:id="rId57"/>
    <p:sldId id="762" r:id="rId58"/>
    <p:sldId id="763" r:id="rId59"/>
    <p:sldId id="764" r:id="rId60"/>
    <p:sldId id="725" r:id="rId61"/>
  </p:sldIdLst>
  <p:sldSz cx="36576000" cy="20574000"/>
  <p:notesSz cx="6991350" cy="9282113"/>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1828724" algn="l" rtl="0" fontAlgn="base">
      <a:spcBef>
        <a:spcPct val="0"/>
      </a:spcBef>
      <a:spcAft>
        <a:spcPct val="0"/>
      </a:spcAft>
      <a:defRPr kern="1200">
        <a:solidFill>
          <a:schemeClr val="tx1"/>
        </a:solidFill>
        <a:latin typeface="Arial" charset="0"/>
        <a:ea typeface="+mn-ea"/>
        <a:cs typeface="Arial" charset="0"/>
      </a:defRPr>
    </a:lvl2pPr>
    <a:lvl3pPr marL="3657448" algn="l" rtl="0" fontAlgn="base">
      <a:spcBef>
        <a:spcPct val="0"/>
      </a:spcBef>
      <a:spcAft>
        <a:spcPct val="0"/>
      </a:spcAft>
      <a:defRPr kern="1200">
        <a:solidFill>
          <a:schemeClr val="tx1"/>
        </a:solidFill>
        <a:latin typeface="Arial" charset="0"/>
        <a:ea typeface="+mn-ea"/>
        <a:cs typeface="Arial" charset="0"/>
      </a:defRPr>
    </a:lvl3pPr>
    <a:lvl4pPr marL="5486172" algn="l" rtl="0" fontAlgn="base">
      <a:spcBef>
        <a:spcPct val="0"/>
      </a:spcBef>
      <a:spcAft>
        <a:spcPct val="0"/>
      </a:spcAft>
      <a:defRPr kern="1200">
        <a:solidFill>
          <a:schemeClr val="tx1"/>
        </a:solidFill>
        <a:latin typeface="Arial" charset="0"/>
        <a:ea typeface="+mn-ea"/>
        <a:cs typeface="Arial" charset="0"/>
      </a:defRPr>
    </a:lvl4pPr>
    <a:lvl5pPr marL="7314896" algn="l" rtl="0" fontAlgn="base">
      <a:spcBef>
        <a:spcPct val="0"/>
      </a:spcBef>
      <a:spcAft>
        <a:spcPct val="0"/>
      </a:spcAft>
      <a:defRPr kern="1200">
        <a:solidFill>
          <a:schemeClr val="tx1"/>
        </a:solidFill>
        <a:latin typeface="Arial" charset="0"/>
        <a:ea typeface="+mn-ea"/>
        <a:cs typeface="Arial" charset="0"/>
      </a:defRPr>
    </a:lvl5pPr>
    <a:lvl6pPr marL="9143620" algn="l" defTabSz="3657448" rtl="0" eaLnBrk="1" latinLnBrk="0" hangingPunct="1">
      <a:defRPr kern="1200">
        <a:solidFill>
          <a:schemeClr val="tx1"/>
        </a:solidFill>
        <a:latin typeface="Arial" charset="0"/>
        <a:ea typeface="+mn-ea"/>
        <a:cs typeface="Arial" charset="0"/>
      </a:defRPr>
    </a:lvl6pPr>
    <a:lvl7pPr marL="10972344" algn="l" defTabSz="3657448" rtl="0" eaLnBrk="1" latinLnBrk="0" hangingPunct="1">
      <a:defRPr kern="1200">
        <a:solidFill>
          <a:schemeClr val="tx1"/>
        </a:solidFill>
        <a:latin typeface="Arial" charset="0"/>
        <a:ea typeface="+mn-ea"/>
        <a:cs typeface="Arial" charset="0"/>
      </a:defRPr>
    </a:lvl7pPr>
    <a:lvl8pPr marL="12801064" algn="l" defTabSz="3657448" rtl="0" eaLnBrk="1" latinLnBrk="0" hangingPunct="1">
      <a:defRPr kern="1200">
        <a:solidFill>
          <a:schemeClr val="tx1"/>
        </a:solidFill>
        <a:latin typeface="Arial" charset="0"/>
        <a:ea typeface="+mn-ea"/>
        <a:cs typeface="Arial" charset="0"/>
      </a:defRPr>
    </a:lvl8pPr>
    <a:lvl9pPr marL="14629792" algn="l" defTabSz="3657448"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5088" userDrawn="1">
          <p15:clr>
            <a:srgbClr val="A4A3A4"/>
          </p15:clr>
        </p15:guide>
        <p15:guide id="2" orient="horz" pos="5808" userDrawn="1">
          <p15:clr>
            <a:srgbClr val="A4A3A4"/>
          </p15:clr>
        </p15:guide>
        <p15:guide id="4" pos="11520" userDrawn="1">
          <p15:clr>
            <a:srgbClr val="A4A3A4"/>
          </p15:clr>
        </p15:guide>
        <p15:guide id="6" orient="horz" pos="9600" userDrawn="1">
          <p15:clr>
            <a:srgbClr val="A4A3A4"/>
          </p15:clr>
        </p15:guide>
      </p15:sldGuideLst>
    </p:ext>
    <p:ext uri="{2D200454-40CA-4A62-9FC3-DE9A4176ACB9}">
      <p15:notesGuideLst xmlns="" xmlns:p15="http://schemas.microsoft.com/office/powerpoint/2012/main">
        <p15:guide id="1" orient="horz" pos="2923">
          <p15:clr>
            <a:srgbClr val="A4A3A4"/>
          </p15:clr>
        </p15:guide>
        <p15:guide id="2" orient="horz" pos="283">
          <p15:clr>
            <a:srgbClr val="A4A3A4"/>
          </p15:clr>
        </p15:guide>
        <p15:guide id="3" pos="220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initials="r" lastIdx="22" clrIdx="0">
    <p:extLst>
      <p:ext uri="{19B8F6BF-5375-455C-9EA6-DF929625EA0E}">
        <p15:presenceInfo xmlns="" xmlns:p15="http://schemas.microsoft.com/office/powerpoint/2012/main" userId="raje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41657"/>
    <a:srgbClr val="FFFFFF"/>
    <a:srgbClr val="3DA5C9"/>
    <a:srgbClr val="52C8F2"/>
    <a:srgbClr val="313D3F"/>
    <a:srgbClr val="FF9FA1"/>
    <a:srgbClr val="FF7C80"/>
    <a:srgbClr val="2F8BAB"/>
    <a:srgbClr val="0A60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19" autoAdjust="0"/>
    <p:restoredTop sz="96370" autoAdjust="0"/>
  </p:normalViewPr>
  <p:slideViewPr>
    <p:cSldViewPr showGuides="1">
      <p:cViewPr varScale="1">
        <p:scale>
          <a:sx n="35" d="100"/>
          <a:sy n="35" d="100"/>
        </p:scale>
        <p:origin x="-136" y="-216"/>
      </p:cViewPr>
      <p:guideLst>
        <p:guide orient="horz" pos="5088"/>
        <p:guide orient="horz" pos="5808"/>
        <p:guide orient="horz" pos="9600"/>
        <p:guide pos="1152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6" d="100"/>
          <a:sy n="86" d="100"/>
        </p:scale>
        <p:origin x="2976" y="84"/>
      </p:cViewPr>
      <p:guideLst>
        <p:guide orient="horz" pos="2923"/>
        <p:guide orient="horz" pos="283"/>
        <p:guide pos="220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tags" Target="tags/tag1.xml"/><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Gill Sans" panose="020B0702020104020203" pitchFamily="34" charset="0"/>
              </a:rPr>
              <a:pPr>
                <a:defRPr/>
              </a:pPr>
              <a:t>‹#›</a:t>
            </a:fld>
            <a:endParaRPr lang="en-US" dirty="0">
              <a:latin typeface="Gill Sans" panose="020B0702020104020203"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19075" y="441325"/>
            <a:ext cx="6553200" cy="3686175"/>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2608" y="4434840"/>
            <a:ext cx="6400800" cy="420624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5275" y="8724900"/>
            <a:ext cx="6400800" cy="239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a:latin typeface="Gill Sans" panose="020B0702020104020203" pitchFamily="34" charset="0"/>
              </a:rPr>
              <a:t>&lt;Course name&gt;   1 - </a:t>
            </a:r>
            <a:fld id="{7C951E65-0BAA-4B24-AD87-683F8269D8DB}" type="slidenum">
              <a:rPr lang="en-US" smtClean="0">
                <a:latin typeface="Gill Sans" panose="020B0702020104020203" pitchFamily="34" charset="0"/>
              </a:rPr>
              <a:pPr>
                <a:defRPr/>
              </a:pPr>
              <a:t>‹#›</a:t>
            </a:fld>
            <a:endParaRPr lang="en-US" dirty="0">
              <a:latin typeface="Gill Sans" panose="020B0702020104020203" pitchFamily="34" charset="0"/>
            </a:endParaRPr>
          </a:p>
        </p:txBody>
      </p:sp>
      <p:sp>
        <p:nvSpPr>
          <p:cNvPr id="4108" name="NotesMaster_TextBoxGuide" hidden="1"/>
          <p:cNvSpPr>
            <a:spLocks noChangeShapeType="1"/>
          </p:cNvSpPr>
          <p:nvPr/>
        </p:nvSpPr>
        <p:spPr bwMode="auto">
          <a:xfrm>
            <a:off x="457200" y="8486775"/>
            <a:ext cx="6076950" cy="0"/>
          </a:xfrm>
          <a:prstGeom prst="line">
            <a:avLst/>
          </a:prstGeom>
          <a:noFill/>
          <a:ln w="9525">
            <a:solidFill>
              <a:srgbClr val="008200"/>
            </a:solid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1828724" rtl="0" eaLnBrk="0" fontAlgn="base" hangingPunct="0">
      <a:spcBef>
        <a:spcPts val="1600"/>
      </a:spcBef>
      <a:spcAft>
        <a:spcPct val="0"/>
      </a:spcAft>
      <a:buSzPct val="100000"/>
      <a:buFont typeface="Arial" charset="0"/>
      <a:defRPr sz="3600" b="1" kern="1200">
        <a:solidFill>
          <a:schemeClr val="tx1"/>
        </a:solidFill>
        <a:latin typeface="Gill Sans" panose="020B0702020104020203" pitchFamily="34" charset="0"/>
        <a:ea typeface="+mn-ea"/>
        <a:cs typeface="+mn-cs"/>
      </a:defRPr>
    </a:lvl1pPr>
    <a:lvl2pPr marL="457180" algn="l" defTabSz="1828724" rtl="0" eaLnBrk="0" fontAlgn="base" hangingPunct="0">
      <a:spcBef>
        <a:spcPts val="1600"/>
      </a:spcBef>
      <a:spcAft>
        <a:spcPct val="0"/>
      </a:spcAft>
      <a:buSzPct val="100000"/>
      <a:buFont typeface="Times New Roman" pitchFamily="18" charset="0"/>
      <a:defRPr sz="3300" kern="1200">
        <a:solidFill>
          <a:srgbClr val="000000"/>
        </a:solidFill>
        <a:latin typeface="Gill Sans" panose="020B0702020104020203" pitchFamily="34" charset="0"/>
        <a:ea typeface="+mn-ea"/>
        <a:cs typeface="+mn-cs"/>
      </a:defRPr>
    </a:lvl2pPr>
    <a:lvl3pPr marL="1828724" indent="-914364" algn="l" defTabSz="1828724" rtl="0" eaLnBrk="0" fontAlgn="base" hangingPunct="0">
      <a:spcBef>
        <a:spcPts val="1200"/>
      </a:spcBef>
      <a:spcAft>
        <a:spcPct val="0"/>
      </a:spcAft>
      <a:buSzPct val="100000"/>
      <a:buFont typeface="Times New Roman" pitchFamily="18" charset="0"/>
      <a:buChar char="•"/>
      <a:defRPr sz="3300" kern="1200">
        <a:solidFill>
          <a:srgbClr val="000000"/>
        </a:solidFill>
        <a:latin typeface="Gill Sans" panose="020B0702020104020203" pitchFamily="34" charset="0"/>
        <a:ea typeface="+mn-ea"/>
        <a:cs typeface="+mn-cs"/>
      </a:defRPr>
    </a:lvl3pPr>
    <a:lvl4pPr marL="3200264" indent="-914364" algn="l" defTabSz="1828724" rtl="0" eaLnBrk="0" fontAlgn="base" hangingPunct="0">
      <a:spcBef>
        <a:spcPts val="1200"/>
      </a:spcBef>
      <a:spcAft>
        <a:spcPct val="0"/>
      </a:spcAft>
      <a:buSzPct val="100000"/>
      <a:buFont typeface="Times New Roman" pitchFamily="18" charset="0"/>
      <a:buChar char="-"/>
      <a:defRPr sz="3300" kern="1200">
        <a:solidFill>
          <a:srgbClr val="000000"/>
        </a:solidFill>
        <a:latin typeface="Gill Sans" panose="020B0702020104020203" pitchFamily="34" charset="0"/>
        <a:ea typeface="+mn-ea"/>
        <a:cs typeface="+mn-cs"/>
      </a:defRPr>
    </a:lvl4pPr>
    <a:lvl5pPr marL="457180" algn="l" defTabSz="1828724" rtl="0" eaLnBrk="0" fontAlgn="base" hangingPunct="0">
      <a:spcBef>
        <a:spcPts val="1200"/>
      </a:spcBef>
      <a:spcAft>
        <a:spcPct val="0"/>
      </a:spcAft>
      <a:buSzPct val="100000"/>
      <a:buFont typeface="Times New Roman" pitchFamily="18" charset="0"/>
      <a:defRPr sz="3300" kern="1200">
        <a:solidFill>
          <a:srgbClr val="000000"/>
        </a:solidFill>
        <a:latin typeface="Courier New" pitchFamily="49" charset="0"/>
        <a:ea typeface="+mn-ea"/>
        <a:cs typeface="+mn-cs"/>
      </a:defRPr>
    </a:lvl5pPr>
    <a:lvl6pPr marL="9143620" algn="l" defTabSz="3657448" rtl="0" eaLnBrk="1" latinLnBrk="0" hangingPunct="1">
      <a:defRPr sz="4800" kern="1200">
        <a:solidFill>
          <a:schemeClr val="tx1"/>
        </a:solidFill>
        <a:latin typeface="+mn-lt"/>
        <a:ea typeface="+mn-ea"/>
        <a:cs typeface="+mn-cs"/>
      </a:defRPr>
    </a:lvl6pPr>
    <a:lvl7pPr marL="10972344" algn="l" defTabSz="3657448" rtl="0" eaLnBrk="1" latinLnBrk="0" hangingPunct="1">
      <a:defRPr sz="4800" kern="1200">
        <a:solidFill>
          <a:schemeClr val="tx1"/>
        </a:solidFill>
        <a:latin typeface="+mn-lt"/>
        <a:ea typeface="+mn-ea"/>
        <a:cs typeface="+mn-cs"/>
      </a:defRPr>
    </a:lvl7pPr>
    <a:lvl8pPr marL="12801064" algn="l" defTabSz="3657448" rtl="0" eaLnBrk="1" latinLnBrk="0" hangingPunct="1">
      <a:defRPr sz="4800" kern="1200">
        <a:solidFill>
          <a:schemeClr val="tx1"/>
        </a:solidFill>
        <a:latin typeface="+mn-lt"/>
        <a:ea typeface="+mn-ea"/>
        <a:cs typeface="+mn-cs"/>
      </a:defRPr>
    </a:lvl8pPr>
    <a:lvl9pPr marL="14629792" algn="l" defTabSz="365744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Slide1">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endParaRPr>
            </a:p>
          </p:txBody>
        </p:sp>
      </p:grpSp>
      <p:sp>
        <p:nvSpPr>
          <p:cNvPr id="276483" name="Default_Title"/>
          <p:cNvSpPr>
            <a:spLocks noGrp="1" noChangeArrowheads="1"/>
          </p:cNvSpPr>
          <p:nvPr>
            <p:ph type="ctrTitle" hasCustomPrompt="1"/>
          </p:nvPr>
        </p:nvSpPr>
        <p:spPr>
          <a:xfrm>
            <a:off x="2816352" y="9502800"/>
            <a:ext cx="30943296" cy="2084832"/>
          </a:xfrm>
        </p:spPr>
        <p:txBody>
          <a:bodyPr anchor="b"/>
          <a:lstStyle>
            <a:lvl1pPr algn="ctr">
              <a:spcBef>
                <a:spcPct val="0"/>
              </a:spcBef>
              <a:defRPr sz="14400" baseline="0">
                <a:solidFill>
                  <a:schemeClr val="tx1"/>
                </a:solidFill>
              </a:defRPr>
            </a:lvl1pPr>
          </a:lstStyle>
          <a:p>
            <a:r>
              <a:rPr lang="en-US" dirty="0"/>
              <a:t>Add Topic/Demo Name</a:t>
            </a:r>
          </a:p>
        </p:txBody>
      </p:sp>
      <p:sp>
        <p:nvSpPr>
          <p:cNvPr id="18"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endParaRPr lang="en-US" sz="3300" dirty="0">
              <a:solidFill>
                <a:srgbClr val="9F9F9F"/>
              </a:solidFill>
              <a:latin typeface="Gill Sans" panose="020B0702020104020203" pitchFamily="34" charset="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Summary</a:t>
            </a:r>
          </a:p>
        </p:txBody>
      </p:sp>
      <p:sp>
        <p:nvSpPr>
          <p:cNvPr id="8" name="Text Placeholder 7"/>
          <p:cNvSpPr>
            <a:spLocks noGrp="1"/>
          </p:cNvSpPr>
          <p:nvPr>
            <p:ph type="body" sz="quarter" idx="10" hasCustomPrompt="1"/>
          </p:nvPr>
        </p:nvSpPr>
        <p:spPr>
          <a:xfrm>
            <a:off x="1866902" y="3523538"/>
            <a:ext cx="19301420" cy="13246100"/>
          </a:xfr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481840" y="8256954"/>
            <a:ext cx="12007368" cy="8512684"/>
          </a:xfrm>
          <a:prstGeom prst="rect">
            <a:avLst/>
          </a:prstGeom>
        </p:spPr>
      </p:pic>
    </p:spTree>
    <p:custDataLst>
      <p:tags r:id="rId1"/>
    </p:custDataLst>
    <p:extLst>
      <p:ext uri="{BB962C8B-B14F-4D97-AF65-F5344CB8AC3E}">
        <p14:creationId xmlns:p14="http://schemas.microsoft.com/office/powerpoint/2010/main" val="393757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1866900" y="3523538"/>
            <a:ext cx="32842200" cy="13246100"/>
          </a:xfr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04002" y="450278"/>
            <a:ext cx="4038596" cy="2548492"/>
          </a:xfrm>
          <a:prstGeom prst="rect">
            <a:avLst/>
          </a:prstGeom>
        </p:spPr>
      </p:pic>
    </p:spTree>
    <p:custDataLst>
      <p:tags r:id="rId1"/>
    </p:custDataLst>
    <p:extLst>
      <p:ext uri="{BB962C8B-B14F-4D97-AF65-F5344CB8AC3E}">
        <p14:creationId xmlns:p14="http://schemas.microsoft.com/office/powerpoint/2010/main" val="191449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043E26-3B3A-4939-BF47-93739E97AAD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26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aragraph">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1866900" y="3523538"/>
            <a:ext cx="32842200" cy="11067980"/>
          </a:xfrm>
        </p:spPr>
        <p:txBody>
          <a:bodyPr/>
          <a:lstStyle>
            <a:lvl1pPr marL="0" marR="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lvl1pPr>
          </a:lstStyle>
          <a:p>
            <a:pPr lvl="0"/>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p:txBody>
      </p:sp>
    </p:spTree>
    <p:custDataLst>
      <p:tags r:id="rId1"/>
    </p:custDataLst>
    <p:extLst>
      <p:ext uri="{BB962C8B-B14F-4D97-AF65-F5344CB8AC3E}">
        <p14:creationId xmlns:p14="http://schemas.microsoft.com/office/powerpoint/2010/main" val="1874223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ssignments">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r>
              <a:rPr lang="en-US" dirty="0"/>
              <a:t>Assignment</a:t>
            </a:r>
          </a:p>
        </p:txBody>
      </p:sp>
      <p:sp>
        <p:nvSpPr>
          <p:cNvPr id="4" name="Text Placeholder 7"/>
          <p:cNvSpPr>
            <a:spLocks noGrp="1"/>
          </p:cNvSpPr>
          <p:nvPr>
            <p:ph type="body" sz="quarter" idx="10" hasCustomPrompt="1"/>
          </p:nvPr>
        </p:nvSpPr>
        <p:spPr>
          <a:xfrm>
            <a:off x="1866900" y="3523536"/>
            <a:ext cx="32842200" cy="7882493"/>
          </a:xfrm>
        </p:spPr>
        <p:txBody>
          <a:bodyPr/>
          <a:lstStyle>
            <a:lvl1pPr marL="0" marR="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lvl1pPr>
          </a:lstStyle>
          <a:p>
            <a:pPr>
              <a:lnSpc>
                <a:spcPct val="150000"/>
              </a:lnSpc>
            </a:pPr>
            <a:r>
              <a:rPr lang="en-IN" sz="5600" dirty="0"/>
              <a:t>Q1:</a:t>
            </a:r>
            <a:r>
              <a:rPr lang="en-IN" sz="5600" b="0" dirty="0"/>
              <a:t>  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       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p:txBody>
      </p:sp>
    </p:spTree>
    <p:custDataLst>
      <p:tags r:id="rId1"/>
    </p:custDataLst>
    <p:extLst>
      <p:ext uri="{BB962C8B-B14F-4D97-AF65-F5344CB8AC3E}">
        <p14:creationId xmlns:p14="http://schemas.microsoft.com/office/powerpoint/2010/main" val="778096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65376" y="3503096"/>
            <a:ext cx="32845248" cy="5275113"/>
          </a:xfrm>
        </p:spPr>
        <p:txBody>
          <a:bodyPr/>
          <a:lstStyle>
            <a:lvl1pPr>
              <a:defRPr sz="5600"/>
            </a:lvl1pPr>
            <a:lvl2pPr>
              <a:buClr>
                <a:srgbClr val="095A82"/>
              </a:buClr>
              <a:buFont typeface="+mj-lt"/>
              <a:buAutoNum type="arabicPeriod"/>
              <a:defRPr sz="5600"/>
            </a:lvl2pPr>
            <a:lvl3pPr marL="3840480" indent="-1097280">
              <a:defRPr sz="5600"/>
            </a:lvl3pPr>
            <a:lvl4pPr>
              <a:defRPr sz="4800"/>
            </a:lvl4pPr>
            <a:lvl5pPr>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1200"/>
            </a:lvl1pPr>
          </a:lstStyle>
          <a:p>
            <a:r>
              <a:rPr lang="en-US"/>
              <a:t>Click to edit Master title style</a:t>
            </a:r>
            <a:endParaRPr lang="en-US" dirty="0"/>
          </a:p>
        </p:txBody>
      </p:sp>
      <p:sp>
        <p:nvSpPr>
          <p:cNvPr id="3" name="Content Placeholder 2"/>
          <p:cNvSpPr>
            <a:spLocks noGrp="1"/>
          </p:cNvSpPr>
          <p:nvPr>
            <p:ph idx="1"/>
          </p:nvPr>
        </p:nvSpPr>
        <p:spPr>
          <a:xfrm>
            <a:off x="1865376" y="3481982"/>
            <a:ext cx="32845248" cy="5364860"/>
          </a:xfrm>
        </p:spPr>
        <p:txBody>
          <a:bodyPr/>
          <a:lstStyle>
            <a:lvl1pPr>
              <a:defRPr sz="5600"/>
            </a:lvl1pPr>
            <a:lvl2pPr>
              <a:buFont typeface="+mj-lt"/>
              <a:buAutoNum type="arabicPeriod"/>
              <a:defRPr sz="5600"/>
            </a:lvl2pPr>
            <a:lvl3pPr marL="3840480" indent="-1097280">
              <a:buFont typeface="+mj-lt"/>
              <a:buAutoNum type="alphaLcPeriod"/>
              <a:defRPr sz="5600"/>
            </a:lvl3pPr>
            <a:lvl4pPr>
              <a:defRPr sz="4800"/>
            </a:lvl4pPr>
            <a:lvl5pPr>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5376" y="3526444"/>
            <a:ext cx="32845248" cy="2534875"/>
          </a:xfrm>
        </p:spPr>
        <p:txBody>
          <a:bodyPr/>
          <a:lstStyle>
            <a:lvl1pPr marL="1343024" indent="-1371600">
              <a:buClr>
                <a:srgbClr val="095A82"/>
              </a:buClr>
              <a:buFont typeface="+mj-lt"/>
              <a:buAutoNum type="arabicPeriod"/>
              <a:defRPr sz="5600"/>
            </a:lvl1pPr>
            <a:lvl2pPr marL="2448000" indent="-1097280">
              <a:buClr>
                <a:srgbClr val="095A82"/>
              </a:buClr>
              <a:buFont typeface="+mj-lt"/>
              <a:buAutoNum type="alphaLcPeriod"/>
              <a:defRPr sz="5600"/>
            </a:lvl2pPr>
            <a:lvl3pPr>
              <a:buNone/>
              <a:defRPr/>
            </a:lvl3pPr>
          </a:lstStyle>
          <a:p>
            <a:pPr lvl="0"/>
            <a:r>
              <a:rPr lang="en-US"/>
              <a:t>Edit Master text styles</a:t>
            </a:r>
          </a:p>
          <a:p>
            <a:pPr lvl="1"/>
            <a:r>
              <a:rPr lang="en-US"/>
              <a:t>Second level</a:t>
            </a:r>
          </a:p>
        </p:txBody>
      </p:sp>
      <p:sp>
        <p:nvSpPr>
          <p:cNvPr id="2" name="Title 1"/>
          <p:cNvSpPr>
            <a:spLocks noGrp="1"/>
          </p:cNvSpPr>
          <p:nvPr>
            <p:ph type="title"/>
          </p:nvPr>
        </p:nvSpPr>
        <p:spPr/>
        <p:txBody>
          <a:bodyPr/>
          <a:lstStyle>
            <a:lvl1pPr>
              <a:defRPr sz="11200"/>
            </a:lvl1pPr>
          </a:lstStyle>
          <a:p>
            <a:r>
              <a:rPr lang="en-US"/>
              <a:t>Click to edit Master title style</a:t>
            </a:r>
            <a:endParaRPr lang="en-US" dirty="0"/>
          </a:p>
        </p:txBody>
      </p:sp>
      <p:grpSp>
        <p:nvGrpSpPr>
          <p:cNvPr id="8" name="Group 7"/>
          <p:cNvGrpSpPr/>
          <p:nvPr userDrawn="1"/>
        </p:nvGrpSpPr>
        <p:grpSpPr>
          <a:xfrm>
            <a:off x="32464888" y="-4208973"/>
            <a:ext cx="2881112" cy="7223197"/>
            <a:chOff x="10818812" y="-1270185"/>
            <a:chExt cx="960120" cy="240773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914240">
                <a:spcBef>
                  <a:spcPct val="20000"/>
                </a:spcBef>
                <a:buClr>
                  <a:srgbClr val="FF0000"/>
                </a:buClr>
                <a:buFont typeface="Arial" charset="0"/>
                <a:buNone/>
              </a:pPr>
              <a:endParaRPr lang="en-US" dirty="0">
                <a:latin typeface="Gill Sans" panose="020B0702020104020203" pitchFamily="34" charset="0"/>
              </a:endParaRPr>
            </a:p>
          </p:txBody>
        </p:sp>
        <p:sp>
          <p:nvSpPr>
            <p:cNvPr id="16" name="Title_Gray_Number"/>
            <p:cNvSpPr>
              <a:spLocks noChangeArrowheads="1"/>
            </p:cNvSpPr>
            <p:nvPr/>
          </p:nvSpPr>
          <p:spPr bwMode="gray">
            <a:xfrm>
              <a:off x="10818812" y="-1270185"/>
              <a:ext cx="960120" cy="2055263"/>
            </a:xfrm>
            <a:prstGeom prst="rect">
              <a:avLst/>
            </a:prstGeom>
            <a:solidFill>
              <a:srgbClr val="DCE3E4"/>
            </a:solidFill>
            <a:ln w="9525">
              <a:noFill/>
              <a:miter lim="800000"/>
              <a:headEnd/>
              <a:tailEnd/>
            </a:ln>
          </p:spPr>
          <p:txBody>
            <a:bodyPr lIns="12700" tIns="12700" rIns="12700" bIns="12700" anchor="b">
              <a:spAutoFit/>
            </a:bodyPr>
            <a:lstStyle/>
            <a:p>
              <a:pPr algn="ctr" defTabSz="914240">
                <a:buClr>
                  <a:srgbClr val="000000"/>
                </a:buClr>
                <a:buFont typeface="Arial" charset="0"/>
                <a:buNone/>
              </a:pPr>
              <a:endParaRPr lang="en-US" sz="3990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32493987" y="-664908"/>
            <a:ext cx="2662138" cy="3139256"/>
          </a:xfrm>
          <a:prstGeom prst="rect">
            <a:avLst/>
          </a:prstGeom>
          <a:noFill/>
          <a:ln w="9525">
            <a:noFill/>
            <a:miter lim="800000"/>
            <a:headEnd/>
            <a:tailEnd/>
          </a:ln>
        </p:spPr>
        <p:txBody>
          <a:bodyPr wrap="none" lIns="365696" tIns="182848" rIns="365696" bIns="182848">
            <a:spAutoFit/>
          </a:bodyPr>
          <a:lstStyle/>
          <a:p>
            <a:pPr algn="ctr"/>
            <a:r>
              <a:rPr lang="en-US" sz="18000" dirty="0">
                <a:solidFill>
                  <a:srgbClr val="095A82"/>
                </a:solidFill>
                <a:latin typeface="Arial Black" pitchFamily="34" charset="0"/>
              </a:rPr>
              <a:t>Q</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1200"/>
            </a:lvl1pPr>
          </a:lstStyle>
          <a:p>
            <a:r>
              <a:rPr lang="en-US"/>
              <a:t>Click to edit Master title style</a:t>
            </a:r>
            <a:endParaRPr lang="en-US" dirty="0"/>
          </a:p>
        </p:txBody>
      </p:sp>
      <p:grpSp>
        <p:nvGrpSpPr>
          <p:cNvPr id="8" name="Group 7"/>
          <p:cNvGrpSpPr/>
          <p:nvPr userDrawn="1"/>
        </p:nvGrpSpPr>
        <p:grpSpPr>
          <a:xfrm>
            <a:off x="32464888" y="-4208973"/>
            <a:ext cx="2881112" cy="7223197"/>
            <a:chOff x="10818812" y="-1270185"/>
            <a:chExt cx="960120" cy="240773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914240">
                <a:spcBef>
                  <a:spcPct val="20000"/>
                </a:spcBef>
                <a:buClr>
                  <a:srgbClr val="FF0000"/>
                </a:buClr>
                <a:buFont typeface="Arial" charset="0"/>
                <a:buNone/>
              </a:pPr>
              <a:endParaRPr lang="en-US" dirty="0">
                <a:latin typeface="Gill Sans" panose="020B0702020104020203" pitchFamily="34" charset="0"/>
              </a:endParaRPr>
            </a:p>
          </p:txBody>
        </p:sp>
        <p:sp>
          <p:nvSpPr>
            <p:cNvPr id="16" name="Title_Gray_Number"/>
            <p:cNvSpPr>
              <a:spLocks noChangeArrowheads="1"/>
            </p:cNvSpPr>
            <p:nvPr/>
          </p:nvSpPr>
          <p:spPr bwMode="gray">
            <a:xfrm>
              <a:off x="10818812" y="-1270185"/>
              <a:ext cx="960120" cy="2055263"/>
            </a:xfrm>
            <a:prstGeom prst="rect">
              <a:avLst/>
            </a:prstGeom>
            <a:solidFill>
              <a:srgbClr val="DCE3E4"/>
            </a:solidFill>
            <a:ln w="9525">
              <a:noFill/>
              <a:miter lim="800000"/>
              <a:headEnd/>
              <a:tailEnd/>
            </a:ln>
          </p:spPr>
          <p:txBody>
            <a:bodyPr lIns="12700" tIns="12700" rIns="12700" bIns="12700" anchor="b">
              <a:spAutoFit/>
            </a:bodyPr>
            <a:lstStyle/>
            <a:p>
              <a:pPr algn="ctr" defTabSz="914240">
                <a:buClr>
                  <a:srgbClr val="000000"/>
                </a:buClr>
                <a:buFont typeface="Arial" charset="0"/>
                <a:buNone/>
              </a:pPr>
              <a:endParaRPr lang="en-US" sz="3990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32558103" y="-664908"/>
            <a:ext cx="2533898" cy="3139256"/>
          </a:xfrm>
          <a:prstGeom prst="rect">
            <a:avLst/>
          </a:prstGeom>
          <a:noFill/>
          <a:ln w="9525">
            <a:noFill/>
            <a:miter lim="800000"/>
            <a:headEnd/>
            <a:tailEnd/>
          </a:ln>
        </p:spPr>
        <p:txBody>
          <a:bodyPr wrap="none" lIns="365696" tIns="182848" rIns="365696" bIns="182848">
            <a:spAutoFit/>
          </a:bodyPr>
          <a:lstStyle/>
          <a:p>
            <a:pPr algn="ctr"/>
            <a:r>
              <a:rPr lang="en-US" sz="18000" dirty="0">
                <a:solidFill>
                  <a:srgbClr val="095A82"/>
                </a:solidFill>
                <a:latin typeface="Arial Black" pitchFamily="34" charset="0"/>
              </a:rPr>
              <a:t>A</a:t>
            </a:r>
          </a:p>
        </p:txBody>
      </p:sp>
      <p:sp>
        <p:nvSpPr>
          <p:cNvPr id="9" name="Content Placeholder 2"/>
          <p:cNvSpPr>
            <a:spLocks noGrp="1"/>
          </p:cNvSpPr>
          <p:nvPr>
            <p:ph idx="1"/>
          </p:nvPr>
        </p:nvSpPr>
        <p:spPr>
          <a:xfrm>
            <a:off x="1865376" y="3526444"/>
            <a:ext cx="32845248" cy="2534875"/>
          </a:xfrm>
        </p:spPr>
        <p:txBody>
          <a:bodyPr/>
          <a:lstStyle>
            <a:lvl1pPr marL="1343024" indent="-1371600">
              <a:buClr>
                <a:srgbClr val="095A82"/>
              </a:buClr>
              <a:buFont typeface="+mj-lt"/>
              <a:buAutoNum type="arabicPeriod"/>
              <a:defRPr sz="5600"/>
            </a:lvl1pPr>
            <a:lvl2pPr marL="2448000" indent="-1097280">
              <a:buClr>
                <a:srgbClr val="095A82"/>
              </a:buClr>
              <a:buFont typeface="+mj-lt"/>
              <a:buAutoNum type="alphaLcPeriod"/>
              <a:defRPr sz="5600"/>
            </a:lvl2pPr>
            <a:lvl3pPr>
              <a:buNone/>
              <a:defRPr/>
            </a:lvl3pPr>
          </a:lstStyle>
          <a:p>
            <a:pPr lvl="0"/>
            <a:r>
              <a:rPr lang="en-US"/>
              <a:t>Edit Master text styles</a:t>
            </a:r>
          </a:p>
          <a:p>
            <a:pPr lvl="1"/>
            <a:r>
              <a:rPr lang="en-US"/>
              <a:t>Second level</a:t>
            </a:r>
          </a:p>
        </p:txBody>
      </p:sp>
    </p:spTree>
    <p:custDataLst>
      <p:tags r:id="rId1"/>
    </p:custDataLst>
    <p:extLst>
      <p:ext uri="{BB962C8B-B14F-4D97-AF65-F5344CB8AC3E}">
        <p14:creationId xmlns:p14="http://schemas.microsoft.com/office/powerpoint/2010/main" val="2523955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1200"/>
            </a:lvl1p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dureka1">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endParaRPr>
            </a:p>
          </p:txBody>
        </p:sp>
      </p:grpSp>
    </p:spTree>
    <p:extLst>
      <p:ext uri="{BB962C8B-B14F-4D97-AF65-F5344CB8AC3E}">
        <p14:creationId xmlns:p14="http://schemas.microsoft.com/office/powerpoint/2010/main" val="2981741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1865376" y="3481982"/>
            <a:ext cx="15813024" cy="5364860"/>
          </a:xfrm>
        </p:spPr>
        <p:txBody>
          <a:bodyPr/>
          <a:lstStyle>
            <a:lvl1pPr>
              <a:defRPr sz="5600"/>
            </a:lvl1pPr>
            <a:lvl2pPr>
              <a:defRPr sz="5600"/>
            </a:lvl2pPr>
            <a:lvl3pPr>
              <a:defRPr sz="5600"/>
            </a:lvl3pPr>
            <a:lvl4pPr>
              <a:defRPr sz="4800"/>
            </a:lvl4pPr>
            <a:lvl5pPr>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18897600" y="3481982"/>
            <a:ext cx="16154400" cy="5364860"/>
          </a:xfrm>
        </p:spPr>
        <p:txBody>
          <a:bodyPr/>
          <a:lstStyle>
            <a:lvl1pPr>
              <a:defRPr sz="5600"/>
            </a:lvl1pPr>
            <a:lvl2pPr>
              <a:defRPr sz="5600"/>
            </a:lvl2pPr>
            <a:lvl3pPr>
              <a:defRPr sz="5600"/>
            </a:lvl3pPr>
            <a:lvl4pPr>
              <a:defRPr sz="4800"/>
            </a:lvl4pPr>
            <a:lvl5pPr>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1865378" y="3460428"/>
            <a:ext cx="9486932" cy="4798552"/>
          </a:xfrm>
        </p:spPr>
        <p:txBody>
          <a:bodyPr/>
          <a:lstStyle>
            <a:lvl1pPr>
              <a:defRPr sz="4800"/>
            </a:lvl1pPr>
            <a:lvl2pPr marL="1384060" indent="-926936">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13554314" y="3466328"/>
            <a:ext cx="9486932" cy="4798552"/>
          </a:xfrm>
        </p:spPr>
        <p:txBody>
          <a:bodyPr/>
          <a:lstStyle>
            <a:lvl1pPr>
              <a:defRPr sz="4800"/>
            </a:lvl1pPr>
            <a:lvl2pPr marL="1371360" indent="-914240">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25222170" y="3472224"/>
            <a:ext cx="9486932" cy="4798552"/>
          </a:xfrm>
        </p:spPr>
        <p:txBody>
          <a:bodyPr/>
          <a:lstStyle>
            <a:lvl1pPr>
              <a:defRPr sz="4800"/>
            </a:lvl1pPr>
            <a:lvl2pPr marL="1371360" indent="-914240">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age Slide1">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p:spPr>
        <p:txBody>
          <a:bodyPr/>
          <a:lstStyle/>
          <a:p>
            <a:r>
              <a:rPr lang="en-US"/>
              <a:t>Click to edit Master title style</a:t>
            </a:r>
            <a:endParaRPr lang="en-US" dirty="0"/>
          </a:p>
        </p:txBody>
      </p:sp>
      <p:sp>
        <p:nvSpPr>
          <p:cNvPr id="4" name="Rectangle 3"/>
          <p:cNvSpPr/>
          <p:nvPr userDrawn="1"/>
        </p:nvSpPr>
        <p:spPr bwMode="auto">
          <a:xfrm>
            <a:off x="1866902" y="3491570"/>
            <a:ext cx="16421100" cy="7888108"/>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1" name="Rectangle 20"/>
          <p:cNvSpPr/>
          <p:nvPr userDrawn="1"/>
        </p:nvSpPr>
        <p:spPr bwMode="auto">
          <a:xfrm>
            <a:off x="18288002" y="11317190"/>
            <a:ext cx="16421100" cy="7888108"/>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3" name="Text Placeholder 22"/>
          <p:cNvSpPr>
            <a:spLocks noGrp="1"/>
          </p:cNvSpPr>
          <p:nvPr>
            <p:ph type="body" sz="quarter" idx="10"/>
          </p:nvPr>
        </p:nvSpPr>
        <p:spPr>
          <a:xfrm>
            <a:off x="18864066" y="4238330"/>
            <a:ext cx="15845036" cy="5364860"/>
          </a:xfrm>
        </p:spPr>
        <p:txBody>
          <a:bodyPr/>
          <a:lstStyle>
            <a:lvl1pPr>
              <a:defRPr b="1">
                <a:solidFill>
                  <a:srgbClr val="F29C1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Text Placeholder 22"/>
          <p:cNvSpPr>
            <a:spLocks noGrp="1"/>
          </p:cNvSpPr>
          <p:nvPr>
            <p:ph type="body" sz="quarter" idx="11"/>
          </p:nvPr>
        </p:nvSpPr>
        <p:spPr>
          <a:xfrm>
            <a:off x="1866902" y="12269638"/>
            <a:ext cx="15845036" cy="5364860"/>
          </a:xfrm>
        </p:spPr>
        <p:txBody>
          <a:bodyPr/>
          <a:lstStyle>
            <a:lvl1pPr>
              <a:defRPr b="1">
                <a:solidFill>
                  <a:srgbClr val="9CBA5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7" name="Text Placeholder 26"/>
          <p:cNvSpPr>
            <a:spLocks noGrp="1"/>
          </p:cNvSpPr>
          <p:nvPr>
            <p:ph type="body" sz="quarter" idx="12" hasCustomPrompt="1"/>
          </p:nvPr>
        </p:nvSpPr>
        <p:spPr>
          <a:xfrm>
            <a:off x="6475484" y="6691290"/>
            <a:ext cx="7203928" cy="1511518"/>
          </a:xfrm>
        </p:spPr>
        <p:txBody>
          <a:bodyPr/>
          <a:lstStyle>
            <a:lvl1pPr>
              <a:defRPr sz="6400">
                <a:solidFill>
                  <a:schemeClr val="bg1"/>
                </a:solidFill>
              </a:defRPr>
            </a:lvl1pPr>
          </a:lstStyle>
          <a:p>
            <a:pPr lvl="0"/>
            <a:r>
              <a:rPr lang="en-US" dirty="0"/>
              <a:t>Insert Image Here</a:t>
            </a:r>
            <a:endParaRPr lang="en-IN" dirty="0"/>
          </a:p>
        </p:txBody>
      </p:sp>
      <p:sp>
        <p:nvSpPr>
          <p:cNvPr id="28" name="Text Placeholder 26"/>
          <p:cNvSpPr>
            <a:spLocks noGrp="1"/>
          </p:cNvSpPr>
          <p:nvPr>
            <p:ph type="body" sz="quarter" idx="13" hasCustomPrompt="1"/>
          </p:nvPr>
        </p:nvSpPr>
        <p:spPr>
          <a:xfrm>
            <a:off x="22896584" y="14516910"/>
            <a:ext cx="7203928" cy="1511518"/>
          </a:xfrm>
        </p:spPr>
        <p:txBody>
          <a:bodyPr/>
          <a:lstStyle>
            <a:lvl1pPr>
              <a:defRPr sz="6400">
                <a:solidFill>
                  <a:schemeClr val="bg1"/>
                </a:solidFill>
              </a:defRPr>
            </a:lvl1pPr>
          </a:lstStyle>
          <a:p>
            <a:pPr lvl="0"/>
            <a:r>
              <a:rPr lang="en-US" dirty="0"/>
              <a:t>Insert Image Here</a:t>
            </a:r>
            <a:endParaRPr lang="en-IN" dirty="0"/>
          </a:p>
        </p:txBody>
      </p:sp>
    </p:spTree>
    <p:extLst>
      <p:ext uri="{BB962C8B-B14F-4D97-AF65-F5344CB8AC3E}">
        <p14:creationId xmlns:p14="http://schemas.microsoft.com/office/powerpoint/2010/main" val="3813859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 Slide 2">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p:spPr>
        <p:txBody>
          <a:bodyPr/>
          <a:lstStyle/>
          <a:p>
            <a:r>
              <a:rPr lang="en-US"/>
              <a:t>Click to edit Master title style</a:t>
            </a:r>
            <a:endParaRPr lang="en-US" dirty="0"/>
          </a:p>
        </p:txBody>
      </p:sp>
      <p:sp>
        <p:nvSpPr>
          <p:cNvPr id="3" name="Rectangle 2"/>
          <p:cNvSpPr/>
          <p:nvPr userDrawn="1"/>
        </p:nvSpPr>
        <p:spPr bwMode="auto">
          <a:xfrm>
            <a:off x="1866898" y="395029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12" name="Rectangle 11"/>
          <p:cNvSpPr/>
          <p:nvPr userDrawn="1"/>
        </p:nvSpPr>
        <p:spPr bwMode="auto">
          <a:xfrm>
            <a:off x="1866898" y="11151096"/>
            <a:ext cx="6515100" cy="5184576"/>
          </a:xfrm>
          <a:prstGeom prst="rect">
            <a:avLst/>
          </a:prstGeom>
          <a:solidFill>
            <a:srgbClr val="0D80B9"/>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18" name="Rectangle 17"/>
          <p:cNvSpPr/>
          <p:nvPr userDrawn="1"/>
        </p:nvSpPr>
        <p:spPr bwMode="auto">
          <a:xfrm>
            <a:off x="10564314" y="539045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19" name="Rectangle 18"/>
          <p:cNvSpPr/>
          <p:nvPr userDrawn="1"/>
        </p:nvSpPr>
        <p:spPr bwMode="auto">
          <a:xfrm>
            <a:off x="10564314" y="12591256"/>
            <a:ext cx="6515100" cy="5184576"/>
          </a:xfrm>
          <a:prstGeom prst="rect">
            <a:avLst/>
          </a:prstGeom>
          <a:solidFill>
            <a:srgbClr val="F29C14"/>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2" name="Rectangle 21"/>
          <p:cNvSpPr/>
          <p:nvPr userDrawn="1"/>
        </p:nvSpPr>
        <p:spPr bwMode="auto">
          <a:xfrm>
            <a:off x="19496586" y="395029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4" name="Rectangle 23"/>
          <p:cNvSpPr/>
          <p:nvPr userDrawn="1"/>
        </p:nvSpPr>
        <p:spPr bwMode="auto">
          <a:xfrm>
            <a:off x="19496586" y="11151096"/>
            <a:ext cx="6515100" cy="5184576"/>
          </a:xfrm>
          <a:prstGeom prst="rect">
            <a:avLst/>
          </a:prstGeom>
          <a:solidFill>
            <a:srgbClr val="9CBA5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6" name="Rectangle 25"/>
          <p:cNvSpPr/>
          <p:nvPr userDrawn="1"/>
        </p:nvSpPr>
        <p:spPr bwMode="auto">
          <a:xfrm>
            <a:off x="28185538" y="539045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29" name="Rectangle 28"/>
          <p:cNvSpPr/>
          <p:nvPr userDrawn="1"/>
        </p:nvSpPr>
        <p:spPr bwMode="auto">
          <a:xfrm>
            <a:off x="28185538" y="12591256"/>
            <a:ext cx="6515100" cy="5184576"/>
          </a:xfrm>
          <a:prstGeom prst="rect">
            <a:avLst/>
          </a:prstGeom>
          <a:solidFill>
            <a:srgbClr val="16A99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endParaRPr>
          </a:p>
        </p:txBody>
      </p:sp>
      <p:sp>
        <p:nvSpPr>
          <p:cNvPr id="30" name="Text Placeholder 26"/>
          <p:cNvSpPr>
            <a:spLocks noGrp="1"/>
          </p:cNvSpPr>
          <p:nvPr>
            <p:ph type="body" sz="quarter" idx="12" hasCustomPrompt="1"/>
          </p:nvPr>
        </p:nvSpPr>
        <p:spPr>
          <a:xfrm>
            <a:off x="2790396" y="5783364"/>
            <a:ext cx="4668096" cy="3091416"/>
          </a:xfrm>
        </p:spPr>
        <p:txBody>
          <a:bodyPr/>
          <a:lstStyle>
            <a:lvl1pPr algn="ctr">
              <a:defRPr sz="6400">
                <a:solidFill>
                  <a:schemeClr val="bg1"/>
                </a:solidFill>
              </a:defRPr>
            </a:lvl1pPr>
          </a:lstStyle>
          <a:p>
            <a:pPr lvl="0"/>
            <a:r>
              <a:rPr lang="en-US" dirty="0"/>
              <a:t>Insert Image Here</a:t>
            </a:r>
            <a:endParaRPr lang="en-IN" dirty="0"/>
          </a:p>
        </p:txBody>
      </p:sp>
      <p:sp>
        <p:nvSpPr>
          <p:cNvPr id="31" name="Text Placeholder 26"/>
          <p:cNvSpPr>
            <a:spLocks noGrp="1"/>
          </p:cNvSpPr>
          <p:nvPr>
            <p:ph type="body" sz="quarter" idx="13" hasCustomPrompt="1"/>
          </p:nvPr>
        </p:nvSpPr>
        <p:spPr>
          <a:xfrm>
            <a:off x="11487812" y="7694712"/>
            <a:ext cx="4668096" cy="3091416"/>
          </a:xfrm>
        </p:spPr>
        <p:txBody>
          <a:bodyPr/>
          <a:lstStyle>
            <a:lvl1pPr algn="ctr">
              <a:defRPr sz="6400">
                <a:solidFill>
                  <a:schemeClr val="bg1"/>
                </a:solidFill>
              </a:defRPr>
            </a:lvl1pPr>
          </a:lstStyle>
          <a:p>
            <a:pPr lvl="0"/>
            <a:r>
              <a:rPr lang="en-US" dirty="0"/>
              <a:t>Insert Image Here</a:t>
            </a:r>
            <a:endParaRPr lang="en-IN" dirty="0"/>
          </a:p>
        </p:txBody>
      </p:sp>
      <p:sp>
        <p:nvSpPr>
          <p:cNvPr id="32" name="Text Placeholder 26"/>
          <p:cNvSpPr>
            <a:spLocks noGrp="1"/>
          </p:cNvSpPr>
          <p:nvPr>
            <p:ph type="body" sz="quarter" idx="14" hasCustomPrompt="1"/>
          </p:nvPr>
        </p:nvSpPr>
        <p:spPr>
          <a:xfrm>
            <a:off x="20420084" y="6268304"/>
            <a:ext cx="4668096" cy="3091416"/>
          </a:xfrm>
        </p:spPr>
        <p:txBody>
          <a:bodyPr/>
          <a:lstStyle>
            <a:lvl1pPr algn="ctr">
              <a:defRPr sz="6400">
                <a:solidFill>
                  <a:schemeClr val="bg1"/>
                </a:solidFill>
              </a:defRPr>
            </a:lvl1pPr>
          </a:lstStyle>
          <a:p>
            <a:pPr lvl="0"/>
            <a:r>
              <a:rPr lang="en-US" dirty="0"/>
              <a:t>Insert Image Here</a:t>
            </a:r>
            <a:endParaRPr lang="en-IN" dirty="0"/>
          </a:p>
        </p:txBody>
      </p:sp>
      <p:sp>
        <p:nvSpPr>
          <p:cNvPr id="33" name="Text Placeholder 26"/>
          <p:cNvSpPr>
            <a:spLocks noGrp="1"/>
          </p:cNvSpPr>
          <p:nvPr>
            <p:ph type="body" sz="quarter" idx="15" hasCustomPrompt="1"/>
          </p:nvPr>
        </p:nvSpPr>
        <p:spPr>
          <a:xfrm>
            <a:off x="29109036" y="7694712"/>
            <a:ext cx="4668096" cy="3091416"/>
          </a:xfrm>
        </p:spPr>
        <p:txBody>
          <a:bodyPr/>
          <a:lstStyle>
            <a:lvl1pPr algn="ctr">
              <a:defRPr sz="6400">
                <a:solidFill>
                  <a:schemeClr val="bg1"/>
                </a:solidFill>
              </a:defRPr>
            </a:lvl1pPr>
          </a:lstStyle>
          <a:p>
            <a:pPr lvl="0"/>
            <a:r>
              <a:rPr lang="en-US" dirty="0"/>
              <a:t>Insert Image Here</a:t>
            </a:r>
            <a:endParaRPr lang="en-IN" dirty="0"/>
          </a:p>
        </p:txBody>
      </p:sp>
      <p:sp>
        <p:nvSpPr>
          <p:cNvPr id="8" name="Text Placeholder 7"/>
          <p:cNvSpPr>
            <a:spLocks noGrp="1"/>
          </p:cNvSpPr>
          <p:nvPr>
            <p:ph type="body" sz="quarter" idx="16" hasCustomPrompt="1"/>
          </p:nvPr>
        </p:nvSpPr>
        <p:spPr>
          <a:xfrm>
            <a:off x="2318234" y="11441274"/>
            <a:ext cx="5597100" cy="4604673"/>
          </a:xfr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6" name="Text Placeholder 7"/>
          <p:cNvSpPr>
            <a:spLocks noGrp="1"/>
          </p:cNvSpPr>
          <p:nvPr>
            <p:ph type="body" sz="quarter" idx="17" hasCustomPrompt="1"/>
          </p:nvPr>
        </p:nvSpPr>
        <p:spPr>
          <a:xfrm>
            <a:off x="11027866" y="12857818"/>
            <a:ext cx="5597100" cy="4604673"/>
          </a:xfr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8" name="Text Placeholder 7"/>
          <p:cNvSpPr>
            <a:spLocks noGrp="1"/>
          </p:cNvSpPr>
          <p:nvPr>
            <p:ph type="body" sz="quarter" idx="18" hasCustomPrompt="1"/>
          </p:nvPr>
        </p:nvSpPr>
        <p:spPr>
          <a:xfrm>
            <a:off x="19910282" y="11418294"/>
            <a:ext cx="5597100" cy="4604673"/>
          </a:xfr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9" name="Text Placeholder 7"/>
          <p:cNvSpPr>
            <a:spLocks noGrp="1"/>
          </p:cNvSpPr>
          <p:nvPr>
            <p:ph type="body" sz="quarter" idx="19" hasCustomPrompt="1"/>
          </p:nvPr>
        </p:nvSpPr>
        <p:spPr>
          <a:xfrm>
            <a:off x="28607698" y="12909374"/>
            <a:ext cx="5597100" cy="4604673"/>
          </a:xfr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Tree>
    <p:extLst>
      <p:ext uri="{BB962C8B-B14F-4D97-AF65-F5344CB8AC3E}">
        <p14:creationId xmlns:p14="http://schemas.microsoft.com/office/powerpoint/2010/main" val="30932169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Slide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60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dureka2">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endParaRPr>
            </a:p>
          </p:txBody>
        </p:sp>
      </p:grpSp>
    </p:spTree>
    <p:extLst>
      <p:ext uri="{BB962C8B-B14F-4D97-AF65-F5344CB8AC3E}">
        <p14:creationId xmlns:p14="http://schemas.microsoft.com/office/powerpoint/2010/main" val="690406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1866900" y="3480010"/>
            <a:ext cx="32842200" cy="536486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1866900" y="3429002"/>
            <a:ext cx="32842200" cy="536486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extLst>
      <p:ext uri="{BB962C8B-B14F-4D97-AF65-F5344CB8AC3E}">
        <p14:creationId xmlns:p14="http://schemas.microsoft.com/office/powerpoint/2010/main" val="14556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urse Outline1">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grpSp>
        <p:nvGrpSpPr>
          <p:cNvPr id="28" name="Group 27"/>
          <p:cNvGrpSpPr/>
          <p:nvPr userDrawn="1"/>
        </p:nvGrpSpPr>
        <p:grpSpPr>
          <a:xfrm>
            <a:off x="9362780" y="4222752"/>
            <a:ext cx="2489200" cy="3511552"/>
            <a:chOff x="809626" y="1055688"/>
            <a:chExt cx="622300" cy="877888"/>
          </a:xfrm>
        </p:grpSpPr>
        <p:sp>
          <p:nvSpPr>
            <p:cNvPr id="8" name="Freeform 5"/>
            <p:cNvSpPr>
              <a:spLocks/>
            </p:cNvSpPr>
            <p:nvPr userDrawn="1"/>
          </p:nvSpPr>
          <p:spPr bwMode="auto">
            <a:xfrm>
              <a:off x="809626"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13" name="Rectangle 10"/>
            <p:cNvSpPr>
              <a:spLocks noChangeArrowheads="1"/>
            </p:cNvSpPr>
            <p:nvPr userDrawn="1"/>
          </p:nvSpPr>
          <p:spPr bwMode="auto">
            <a:xfrm>
              <a:off x="1049339" y="1312863"/>
              <a:ext cx="138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1</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29" name="Group 28"/>
          <p:cNvGrpSpPr/>
          <p:nvPr userDrawn="1"/>
        </p:nvGrpSpPr>
        <p:grpSpPr>
          <a:xfrm>
            <a:off x="8848428" y="7340606"/>
            <a:ext cx="3505200" cy="2489200"/>
            <a:chOff x="681038" y="1835151"/>
            <a:chExt cx="876300" cy="622300"/>
          </a:xfrm>
        </p:grpSpPr>
        <p:sp>
          <p:nvSpPr>
            <p:cNvPr id="10" name="Freeform 7"/>
            <p:cNvSpPr>
              <a:spLocks/>
            </p:cNvSpPr>
            <p:nvPr userDrawn="1"/>
          </p:nvSpPr>
          <p:spPr bwMode="auto">
            <a:xfrm>
              <a:off x="681038" y="1835151"/>
              <a:ext cx="876300"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14" name="Rectangle 11"/>
            <p:cNvSpPr>
              <a:spLocks noChangeArrowheads="1"/>
            </p:cNvSpPr>
            <p:nvPr userDrawn="1"/>
          </p:nvSpPr>
          <p:spPr bwMode="auto">
            <a:xfrm>
              <a:off x="1049338" y="1966913"/>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2</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0" name="Group 29"/>
          <p:cNvGrpSpPr/>
          <p:nvPr userDrawn="1"/>
        </p:nvGrpSpPr>
        <p:grpSpPr>
          <a:xfrm>
            <a:off x="9362780" y="9442454"/>
            <a:ext cx="2489200" cy="3505200"/>
            <a:chOff x="809626" y="2360613"/>
            <a:chExt cx="622300" cy="876300"/>
          </a:xfrm>
        </p:grpSpPr>
        <p:sp>
          <p:nvSpPr>
            <p:cNvPr id="12" name="Freeform 9"/>
            <p:cNvSpPr>
              <a:spLocks/>
            </p:cNvSpPr>
            <p:nvPr userDrawn="1"/>
          </p:nvSpPr>
          <p:spPr bwMode="auto">
            <a:xfrm>
              <a:off x="809626"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15" name="Rectangle 12"/>
            <p:cNvSpPr>
              <a:spLocks noChangeArrowheads="1"/>
            </p:cNvSpPr>
            <p:nvPr userDrawn="1"/>
          </p:nvSpPr>
          <p:spPr bwMode="auto">
            <a:xfrm>
              <a:off x="1049338" y="26035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3</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1" name="Group 30"/>
          <p:cNvGrpSpPr/>
          <p:nvPr userDrawn="1"/>
        </p:nvGrpSpPr>
        <p:grpSpPr>
          <a:xfrm>
            <a:off x="8848428" y="12490454"/>
            <a:ext cx="3505200" cy="2501900"/>
            <a:chOff x="681038" y="3122613"/>
            <a:chExt cx="876300" cy="625475"/>
          </a:xfrm>
        </p:grpSpPr>
        <p:sp>
          <p:nvSpPr>
            <p:cNvPr id="11" name="Freeform 8"/>
            <p:cNvSpPr>
              <a:spLocks/>
            </p:cNvSpPr>
            <p:nvPr userDrawn="1"/>
          </p:nvSpPr>
          <p:spPr bwMode="auto">
            <a:xfrm>
              <a:off x="681038" y="3122613"/>
              <a:ext cx="876300"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16" name="Rectangle 13"/>
            <p:cNvSpPr>
              <a:spLocks noChangeArrowheads="1"/>
            </p:cNvSpPr>
            <p:nvPr userDrawn="1"/>
          </p:nvSpPr>
          <p:spPr bwMode="auto">
            <a:xfrm>
              <a:off x="1049338" y="32512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4</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2" name="Group 31"/>
          <p:cNvGrpSpPr/>
          <p:nvPr userDrawn="1"/>
        </p:nvGrpSpPr>
        <p:grpSpPr>
          <a:xfrm>
            <a:off x="9362780" y="14547852"/>
            <a:ext cx="2489200" cy="3492500"/>
            <a:chOff x="809626" y="3636963"/>
            <a:chExt cx="622300" cy="873125"/>
          </a:xfrm>
        </p:grpSpPr>
        <p:sp>
          <p:nvSpPr>
            <p:cNvPr id="9" name="Freeform 6"/>
            <p:cNvSpPr>
              <a:spLocks/>
            </p:cNvSpPr>
            <p:nvPr userDrawn="1"/>
          </p:nvSpPr>
          <p:spPr bwMode="auto">
            <a:xfrm>
              <a:off x="809626"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17" name="Rectangle 14"/>
            <p:cNvSpPr>
              <a:spLocks noChangeArrowheads="1"/>
            </p:cNvSpPr>
            <p:nvPr userDrawn="1"/>
          </p:nvSpPr>
          <p:spPr bwMode="auto">
            <a:xfrm>
              <a:off x="1049338" y="3887788"/>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5</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3" name="Group 32"/>
          <p:cNvGrpSpPr/>
          <p:nvPr userDrawn="1"/>
        </p:nvGrpSpPr>
        <p:grpSpPr>
          <a:xfrm>
            <a:off x="30385344" y="4222752"/>
            <a:ext cx="2489200" cy="3511552"/>
            <a:chOff x="5003801" y="1055688"/>
            <a:chExt cx="622300" cy="877888"/>
          </a:xfrm>
        </p:grpSpPr>
        <p:sp>
          <p:nvSpPr>
            <p:cNvPr id="18" name="Freeform 15"/>
            <p:cNvSpPr>
              <a:spLocks/>
            </p:cNvSpPr>
            <p:nvPr userDrawn="1"/>
          </p:nvSpPr>
          <p:spPr bwMode="auto">
            <a:xfrm>
              <a:off x="5003801"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23" name="Rectangle 20"/>
            <p:cNvSpPr>
              <a:spLocks noChangeArrowheads="1"/>
            </p:cNvSpPr>
            <p:nvPr userDrawn="1"/>
          </p:nvSpPr>
          <p:spPr bwMode="auto">
            <a:xfrm>
              <a:off x="5245101" y="131286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6</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4" name="Group 33"/>
          <p:cNvGrpSpPr/>
          <p:nvPr userDrawn="1"/>
        </p:nvGrpSpPr>
        <p:grpSpPr>
          <a:xfrm>
            <a:off x="29877346" y="7340606"/>
            <a:ext cx="3498852" cy="2489200"/>
            <a:chOff x="4876801" y="1835151"/>
            <a:chExt cx="874713" cy="622300"/>
          </a:xfrm>
        </p:grpSpPr>
        <p:sp>
          <p:nvSpPr>
            <p:cNvPr id="20" name="Freeform 17"/>
            <p:cNvSpPr>
              <a:spLocks/>
            </p:cNvSpPr>
            <p:nvPr userDrawn="1"/>
          </p:nvSpPr>
          <p:spPr bwMode="auto">
            <a:xfrm>
              <a:off x="4876801" y="1835151"/>
              <a:ext cx="874713"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24" name="Rectangle 21"/>
            <p:cNvSpPr>
              <a:spLocks noChangeArrowheads="1"/>
            </p:cNvSpPr>
            <p:nvPr userDrawn="1"/>
          </p:nvSpPr>
          <p:spPr bwMode="auto">
            <a:xfrm>
              <a:off x="5245101" y="196691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7</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5" name="Group 34"/>
          <p:cNvGrpSpPr/>
          <p:nvPr userDrawn="1"/>
        </p:nvGrpSpPr>
        <p:grpSpPr>
          <a:xfrm>
            <a:off x="30385344" y="9442454"/>
            <a:ext cx="2489200" cy="3505200"/>
            <a:chOff x="5003801" y="2360613"/>
            <a:chExt cx="622300" cy="876300"/>
          </a:xfrm>
        </p:grpSpPr>
        <p:sp>
          <p:nvSpPr>
            <p:cNvPr id="22" name="Freeform 19"/>
            <p:cNvSpPr>
              <a:spLocks/>
            </p:cNvSpPr>
            <p:nvPr userDrawn="1"/>
          </p:nvSpPr>
          <p:spPr bwMode="auto">
            <a:xfrm>
              <a:off x="5003801"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25" name="Rectangle 22"/>
            <p:cNvSpPr>
              <a:spLocks noChangeArrowheads="1"/>
            </p:cNvSpPr>
            <p:nvPr userDrawn="1"/>
          </p:nvSpPr>
          <p:spPr bwMode="auto">
            <a:xfrm>
              <a:off x="5245101" y="26035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8</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6" name="Group 35"/>
          <p:cNvGrpSpPr/>
          <p:nvPr userDrawn="1"/>
        </p:nvGrpSpPr>
        <p:grpSpPr>
          <a:xfrm>
            <a:off x="29877346" y="12490454"/>
            <a:ext cx="3498852" cy="2501900"/>
            <a:chOff x="4876801" y="3122613"/>
            <a:chExt cx="874713" cy="625475"/>
          </a:xfrm>
        </p:grpSpPr>
        <p:sp>
          <p:nvSpPr>
            <p:cNvPr id="21" name="Freeform 18"/>
            <p:cNvSpPr>
              <a:spLocks/>
            </p:cNvSpPr>
            <p:nvPr userDrawn="1"/>
          </p:nvSpPr>
          <p:spPr bwMode="auto">
            <a:xfrm>
              <a:off x="4876801" y="3122613"/>
              <a:ext cx="874713"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26" name="Rectangle 23"/>
            <p:cNvSpPr>
              <a:spLocks noChangeArrowheads="1"/>
            </p:cNvSpPr>
            <p:nvPr userDrawn="1"/>
          </p:nvSpPr>
          <p:spPr bwMode="auto">
            <a:xfrm>
              <a:off x="5245101" y="32512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9</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grpSp>
        <p:nvGrpSpPr>
          <p:cNvPr id="37" name="Group 36"/>
          <p:cNvGrpSpPr/>
          <p:nvPr userDrawn="1"/>
        </p:nvGrpSpPr>
        <p:grpSpPr>
          <a:xfrm>
            <a:off x="30385344" y="14547854"/>
            <a:ext cx="2489200" cy="3492500"/>
            <a:chOff x="5003801" y="3636963"/>
            <a:chExt cx="622300" cy="873125"/>
          </a:xfrm>
        </p:grpSpPr>
        <p:sp>
          <p:nvSpPr>
            <p:cNvPr id="19" name="Freeform 16"/>
            <p:cNvSpPr>
              <a:spLocks/>
            </p:cNvSpPr>
            <p:nvPr userDrawn="1"/>
          </p:nvSpPr>
          <p:spPr bwMode="auto">
            <a:xfrm>
              <a:off x="5003801"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endParaRPr>
            </a:p>
          </p:txBody>
        </p:sp>
        <p:sp>
          <p:nvSpPr>
            <p:cNvPr id="27" name="Rectangle 24"/>
            <p:cNvSpPr>
              <a:spLocks noChangeArrowheads="1"/>
            </p:cNvSpPr>
            <p:nvPr userDrawn="1"/>
          </p:nvSpPr>
          <p:spPr bwMode="auto">
            <a:xfrm>
              <a:off x="5172076" y="3894138"/>
              <a:ext cx="33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rPr>
                <a:t>10</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grpSp>
      <p:sp>
        <p:nvSpPr>
          <p:cNvPr id="44" name="Text Placeholder 43"/>
          <p:cNvSpPr>
            <a:spLocks noGrp="1"/>
          </p:cNvSpPr>
          <p:nvPr>
            <p:ph type="body" sz="quarter" idx="10" hasCustomPrompt="1"/>
          </p:nvPr>
        </p:nvSpPr>
        <p:spPr>
          <a:xfrm>
            <a:off x="3623624" y="5356148"/>
            <a:ext cx="5284032" cy="1142186"/>
          </a:xfrm>
        </p:spPr>
        <p:txBody>
          <a:bodyPr/>
          <a:lstStyle>
            <a:lvl1pPr algn="r">
              <a:defRPr sz="4800" b="1"/>
            </a:lvl1pPr>
          </a:lstStyle>
          <a:p>
            <a:pPr lvl="0"/>
            <a:r>
              <a:rPr lang="en-US" dirty="0"/>
              <a:t>Add Title here</a:t>
            </a:r>
            <a:endParaRPr lang="en-IN" dirty="0"/>
          </a:p>
        </p:txBody>
      </p:sp>
      <p:sp>
        <p:nvSpPr>
          <p:cNvPr id="49" name="Text Placeholder 43"/>
          <p:cNvSpPr>
            <a:spLocks noGrp="1"/>
          </p:cNvSpPr>
          <p:nvPr>
            <p:ph type="body" sz="quarter" idx="11" hasCustomPrompt="1"/>
          </p:nvPr>
        </p:nvSpPr>
        <p:spPr>
          <a:xfrm>
            <a:off x="3623624" y="7962824"/>
            <a:ext cx="5284032" cy="1142186"/>
          </a:xfrm>
        </p:spPr>
        <p:txBody>
          <a:bodyPr/>
          <a:lstStyle>
            <a:lvl1pPr algn="r">
              <a:defRPr sz="4800"/>
            </a:lvl1pPr>
          </a:lstStyle>
          <a:p>
            <a:pPr lvl="0"/>
            <a:r>
              <a:rPr lang="en-US" dirty="0"/>
              <a:t>Add Title here</a:t>
            </a:r>
            <a:endParaRPr lang="en-IN" dirty="0"/>
          </a:p>
        </p:txBody>
      </p:sp>
      <p:sp>
        <p:nvSpPr>
          <p:cNvPr id="51" name="Text Placeholder 43"/>
          <p:cNvSpPr>
            <a:spLocks noGrp="1"/>
          </p:cNvSpPr>
          <p:nvPr>
            <p:ph type="body" sz="quarter" idx="12" hasCustomPrompt="1"/>
          </p:nvPr>
        </p:nvSpPr>
        <p:spPr>
          <a:xfrm>
            <a:off x="3623624" y="10572672"/>
            <a:ext cx="5284032" cy="1142186"/>
          </a:xfrm>
        </p:spPr>
        <p:txBody>
          <a:bodyPr/>
          <a:lstStyle>
            <a:lvl1pPr algn="r">
              <a:defRPr sz="4800"/>
            </a:lvl1pPr>
          </a:lstStyle>
          <a:p>
            <a:pPr lvl="0"/>
            <a:r>
              <a:rPr lang="en-US" dirty="0"/>
              <a:t>Add Title here</a:t>
            </a:r>
            <a:endParaRPr lang="en-IN" dirty="0"/>
          </a:p>
        </p:txBody>
      </p:sp>
      <p:sp>
        <p:nvSpPr>
          <p:cNvPr id="53" name="Text Placeholder 43"/>
          <p:cNvSpPr>
            <a:spLocks noGrp="1"/>
          </p:cNvSpPr>
          <p:nvPr>
            <p:ph type="body" sz="quarter" idx="13" hasCustomPrompt="1"/>
          </p:nvPr>
        </p:nvSpPr>
        <p:spPr>
          <a:xfrm>
            <a:off x="3623624" y="13119020"/>
            <a:ext cx="5284032" cy="1142186"/>
          </a:xfrm>
        </p:spPr>
        <p:txBody>
          <a:bodyPr/>
          <a:lstStyle>
            <a:lvl1pPr algn="r">
              <a:defRPr sz="4800"/>
            </a:lvl1pPr>
          </a:lstStyle>
          <a:p>
            <a:pPr lvl="0"/>
            <a:r>
              <a:rPr lang="en-US" dirty="0"/>
              <a:t>Add Title here</a:t>
            </a:r>
            <a:endParaRPr lang="en-IN" dirty="0"/>
          </a:p>
        </p:txBody>
      </p:sp>
      <p:sp>
        <p:nvSpPr>
          <p:cNvPr id="55" name="Text Placeholder 43"/>
          <p:cNvSpPr>
            <a:spLocks noGrp="1"/>
          </p:cNvSpPr>
          <p:nvPr>
            <p:ph type="body" sz="quarter" idx="14" hasCustomPrompt="1"/>
          </p:nvPr>
        </p:nvSpPr>
        <p:spPr>
          <a:xfrm>
            <a:off x="3623624" y="15671720"/>
            <a:ext cx="5284032" cy="1142186"/>
          </a:xfrm>
        </p:spPr>
        <p:txBody>
          <a:bodyPr/>
          <a:lstStyle>
            <a:lvl1pPr algn="r">
              <a:defRPr sz="4800"/>
            </a:lvl1pPr>
          </a:lstStyle>
          <a:p>
            <a:pPr lvl="0"/>
            <a:r>
              <a:rPr lang="en-US" dirty="0"/>
              <a:t>Add Title here</a:t>
            </a:r>
            <a:endParaRPr lang="en-IN" dirty="0"/>
          </a:p>
        </p:txBody>
      </p:sp>
      <p:sp>
        <p:nvSpPr>
          <p:cNvPr id="57" name="Text Placeholder 43"/>
          <p:cNvSpPr>
            <a:spLocks noGrp="1"/>
          </p:cNvSpPr>
          <p:nvPr>
            <p:ph type="body" sz="quarter" idx="15" hasCustomPrompt="1"/>
          </p:nvPr>
        </p:nvSpPr>
        <p:spPr>
          <a:xfrm>
            <a:off x="24364712" y="5356148"/>
            <a:ext cx="5284032" cy="1142186"/>
          </a:xfrm>
        </p:spPr>
        <p:txBody>
          <a:bodyPr/>
          <a:lstStyle>
            <a:lvl1pPr algn="r">
              <a:defRPr sz="4800"/>
            </a:lvl1pPr>
          </a:lstStyle>
          <a:p>
            <a:pPr lvl="0"/>
            <a:r>
              <a:rPr lang="en-US" dirty="0"/>
              <a:t>Add Title here</a:t>
            </a:r>
            <a:endParaRPr lang="en-IN" dirty="0"/>
          </a:p>
        </p:txBody>
      </p:sp>
      <p:sp>
        <p:nvSpPr>
          <p:cNvPr id="59" name="Text Placeholder 43"/>
          <p:cNvSpPr>
            <a:spLocks noGrp="1"/>
          </p:cNvSpPr>
          <p:nvPr>
            <p:ph type="body" sz="quarter" idx="16" hasCustomPrompt="1"/>
          </p:nvPr>
        </p:nvSpPr>
        <p:spPr>
          <a:xfrm>
            <a:off x="24364712" y="7962824"/>
            <a:ext cx="5284032" cy="1142186"/>
          </a:xfrm>
        </p:spPr>
        <p:txBody>
          <a:bodyPr/>
          <a:lstStyle>
            <a:lvl1pPr algn="r">
              <a:defRPr sz="4800"/>
            </a:lvl1pPr>
          </a:lstStyle>
          <a:p>
            <a:pPr lvl="0"/>
            <a:r>
              <a:rPr lang="en-US" dirty="0"/>
              <a:t>Add Title here</a:t>
            </a:r>
            <a:endParaRPr lang="en-IN" dirty="0"/>
          </a:p>
        </p:txBody>
      </p:sp>
      <p:sp>
        <p:nvSpPr>
          <p:cNvPr id="61" name="Text Placeholder 43"/>
          <p:cNvSpPr>
            <a:spLocks noGrp="1"/>
          </p:cNvSpPr>
          <p:nvPr>
            <p:ph type="body" sz="quarter" idx="17" hasCustomPrompt="1"/>
          </p:nvPr>
        </p:nvSpPr>
        <p:spPr>
          <a:xfrm>
            <a:off x="24364712" y="10572672"/>
            <a:ext cx="5284032" cy="1142186"/>
          </a:xfrm>
        </p:spPr>
        <p:txBody>
          <a:bodyPr/>
          <a:lstStyle>
            <a:lvl1pPr algn="r">
              <a:defRPr sz="4800"/>
            </a:lvl1pPr>
          </a:lstStyle>
          <a:p>
            <a:pPr lvl="0"/>
            <a:r>
              <a:rPr lang="en-US" dirty="0"/>
              <a:t>Add Title here</a:t>
            </a:r>
            <a:endParaRPr lang="en-IN" dirty="0"/>
          </a:p>
        </p:txBody>
      </p:sp>
      <p:sp>
        <p:nvSpPr>
          <p:cNvPr id="63" name="Text Placeholder 43"/>
          <p:cNvSpPr>
            <a:spLocks noGrp="1"/>
          </p:cNvSpPr>
          <p:nvPr>
            <p:ph type="body" sz="quarter" idx="18" hasCustomPrompt="1"/>
          </p:nvPr>
        </p:nvSpPr>
        <p:spPr>
          <a:xfrm>
            <a:off x="24364712" y="13119020"/>
            <a:ext cx="5284032" cy="1142186"/>
          </a:xfrm>
        </p:spPr>
        <p:txBody>
          <a:bodyPr/>
          <a:lstStyle>
            <a:lvl1pPr algn="r">
              <a:defRPr sz="4800"/>
            </a:lvl1pPr>
          </a:lstStyle>
          <a:p>
            <a:pPr lvl="0"/>
            <a:r>
              <a:rPr lang="en-US" dirty="0"/>
              <a:t>Add Title here</a:t>
            </a:r>
            <a:endParaRPr lang="en-IN" dirty="0"/>
          </a:p>
        </p:txBody>
      </p:sp>
      <p:sp>
        <p:nvSpPr>
          <p:cNvPr id="65" name="Text Placeholder 43"/>
          <p:cNvSpPr>
            <a:spLocks noGrp="1"/>
          </p:cNvSpPr>
          <p:nvPr>
            <p:ph type="body" sz="quarter" idx="19" hasCustomPrompt="1"/>
          </p:nvPr>
        </p:nvSpPr>
        <p:spPr>
          <a:xfrm>
            <a:off x="24364712" y="15671720"/>
            <a:ext cx="5284032" cy="1142186"/>
          </a:xfrm>
        </p:spPr>
        <p:txBody>
          <a:bodyPr/>
          <a:lstStyle>
            <a:lvl1pPr algn="r">
              <a:defRPr sz="4800"/>
            </a:lvl1pPr>
          </a:lstStyle>
          <a:p>
            <a:pPr lvl="0"/>
            <a:r>
              <a:rPr lang="en-US" dirty="0"/>
              <a:t>Add Title here</a:t>
            </a:r>
            <a:endParaRPr lang="en-IN" dirty="0"/>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91856" y="4168754"/>
            <a:ext cx="7792288" cy="13804492"/>
          </a:xfrm>
          <a:prstGeom prst="rect">
            <a:avLst/>
          </a:prstGeom>
        </p:spPr>
      </p:pic>
    </p:spTree>
    <p:custDataLst>
      <p:tags r:id="rId1"/>
    </p:custDataLst>
    <p:extLst>
      <p:ext uri="{BB962C8B-B14F-4D97-AF65-F5344CB8AC3E}">
        <p14:creationId xmlns:p14="http://schemas.microsoft.com/office/powerpoint/2010/main" val="256546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urse Outline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6844" y="4168754"/>
            <a:ext cx="7792288" cy="13804492"/>
          </a:xfrm>
          <a:prstGeom prst="rect">
            <a:avLst/>
          </a:prstGeom>
        </p:spPr>
      </p:pic>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sp>
        <p:nvSpPr>
          <p:cNvPr id="5" name="Rectangle 5"/>
          <p:cNvSpPr>
            <a:spLocks noChangeArrowheads="1"/>
          </p:cNvSpPr>
          <p:nvPr userDrawn="1"/>
        </p:nvSpPr>
        <p:spPr bwMode="auto">
          <a:xfrm>
            <a:off x="3393002" y="4235466"/>
            <a:ext cx="762004" cy="13766852"/>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38" name="Freeform 6"/>
          <p:cNvSpPr>
            <a:spLocks/>
          </p:cNvSpPr>
          <p:nvPr userDrawn="1"/>
        </p:nvSpPr>
        <p:spPr bwMode="auto">
          <a:xfrm>
            <a:off x="2586548" y="14224054"/>
            <a:ext cx="819152" cy="2895612"/>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39" name="Freeform 7"/>
          <p:cNvSpPr>
            <a:spLocks/>
          </p:cNvSpPr>
          <p:nvPr userDrawn="1"/>
        </p:nvSpPr>
        <p:spPr bwMode="auto">
          <a:xfrm>
            <a:off x="2586548" y="14566952"/>
            <a:ext cx="1568456" cy="2209808"/>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0" name="Rectangle 8"/>
          <p:cNvSpPr>
            <a:spLocks noChangeArrowheads="1"/>
          </p:cNvSpPr>
          <p:nvPr userDrawn="1"/>
        </p:nvSpPr>
        <p:spPr bwMode="auto">
          <a:xfrm>
            <a:off x="4155000" y="14763804"/>
            <a:ext cx="10243328" cy="1803408"/>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2" name="Freeform 9"/>
          <p:cNvSpPr>
            <a:spLocks/>
          </p:cNvSpPr>
          <p:nvPr userDrawn="1"/>
        </p:nvSpPr>
        <p:spPr bwMode="auto">
          <a:xfrm>
            <a:off x="2586548" y="5029218"/>
            <a:ext cx="819152" cy="288926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3" name="Freeform 10"/>
          <p:cNvSpPr>
            <a:spLocks/>
          </p:cNvSpPr>
          <p:nvPr userDrawn="1"/>
        </p:nvSpPr>
        <p:spPr bwMode="auto">
          <a:xfrm>
            <a:off x="2586548" y="5359420"/>
            <a:ext cx="1568456" cy="221616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5" name="Rectangle 11"/>
          <p:cNvSpPr>
            <a:spLocks noChangeArrowheads="1"/>
          </p:cNvSpPr>
          <p:nvPr userDrawn="1"/>
        </p:nvSpPr>
        <p:spPr bwMode="auto">
          <a:xfrm>
            <a:off x="4155004" y="5568968"/>
            <a:ext cx="10265992" cy="1797056"/>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6" name="Freeform 12"/>
          <p:cNvSpPr>
            <a:spLocks/>
          </p:cNvSpPr>
          <p:nvPr userDrawn="1"/>
        </p:nvSpPr>
        <p:spPr bwMode="auto">
          <a:xfrm>
            <a:off x="2586548" y="810898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47" name="Freeform 13"/>
          <p:cNvSpPr>
            <a:spLocks/>
          </p:cNvSpPr>
          <p:nvPr userDrawn="1"/>
        </p:nvSpPr>
        <p:spPr bwMode="auto">
          <a:xfrm>
            <a:off x="2586548" y="8451882"/>
            <a:ext cx="1568456" cy="220346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66" name="Rectangle 14"/>
          <p:cNvSpPr>
            <a:spLocks noChangeArrowheads="1"/>
          </p:cNvSpPr>
          <p:nvPr userDrawn="1"/>
        </p:nvSpPr>
        <p:spPr bwMode="auto">
          <a:xfrm>
            <a:off x="4155004" y="8655080"/>
            <a:ext cx="10265992" cy="1803408"/>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67" name="Freeform 15"/>
          <p:cNvSpPr>
            <a:spLocks/>
          </p:cNvSpPr>
          <p:nvPr userDrawn="1"/>
        </p:nvSpPr>
        <p:spPr bwMode="auto">
          <a:xfrm>
            <a:off x="2586548" y="1118874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68" name="Freeform 16"/>
          <p:cNvSpPr>
            <a:spLocks/>
          </p:cNvSpPr>
          <p:nvPr userDrawn="1"/>
        </p:nvSpPr>
        <p:spPr bwMode="auto">
          <a:xfrm>
            <a:off x="2586548" y="11531642"/>
            <a:ext cx="1568456" cy="220346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69" name="Rectangle 17"/>
          <p:cNvSpPr>
            <a:spLocks noChangeArrowheads="1"/>
          </p:cNvSpPr>
          <p:nvPr userDrawn="1"/>
        </p:nvSpPr>
        <p:spPr bwMode="auto">
          <a:xfrm>
            <a:off x="4155004" y="11741192"/>
            <a:ext cx="10265992" cy="1797056"/>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70" name="Rectangle 18"/>
          <p:cNvSpPr>
            <a:spLocks noChangeArrowheads="1"/>
          </p:cNvSpPr>
          <p:nvPr userDrawn="1"/>
        </p:nvSpPr>
        <p:spPr bwMode="auto">
          <a:xfrm>
            <a:off x="2732600" y="5943622"/>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1" name="Rectangle 19"/>
          <p:cNvSpPr>
            <a:spLocks noChangeArrowheads="1"/>
          </p:cNvSpPr>
          <p:nvPr userDrawn="1"/>
        </p:nvSpPr>
        <p:spPr bwMode="auto">
          <a:xfrm>
            <a:off x="3304100" y="6445274"/>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1</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2" name="Rectangle 20"/>
          <p:cNvSpPr>
            <a:spLocks noChangeArrowheads="1"/>
          </p:cNvSpPr>
          <p:nvPr userDrawn="1"/>
        </p:nvSpPr>
        <p:spPr bwMode="auto">
          <a:xfrm>
            <a:off x="2732600" y="9156734"/>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3" name="Rectangle 21"/>
          <p:cNvSpPr>
            <a:spLocks noChangeArrowheads="1"/>
          </p:cNvSpPr>
          <p:nvPr userDrawn="1"/>
        </p:nvSpPr>
        <p:spPr bwMode="auto">
          <a:xfrm>
            <a:off x="3304100" y="9658386"/>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2</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4" name="Rectangle 22"/>
          <p:cNvSpPr>
            <a:spLocks noChangeArrowheads="1"/>
          </p:cNvSpPr>
          <p:nvPr userDrawn="1"/>
        </p:nvSpPr>
        <p:spPr bwMode="auto">
          <a:xfrm>
            <a:off x="2732600" y="1223649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5" name="Rectangle 23"/>
          <p:cNvSpPr>
            <a:spLocks noChangeArrowheads="1"/>
          </p:cNvSpPr>
          <p:nvPr userDrawn="1"/>
        </p:nvSpPr>
        <p:spPr bwMode="auto">
          <a:xfrm>
            <a:off x="3304100" y="1273815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3</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6" name="Rectangle 24"/>
          <p:cNvSpPr>
            <a:spLocks noChangeArrowheads="1"/>
          </p:cNvSpPr>
          <p:nvPr userDrawn="1"/>
        </p:nvSpPr>
        <p:spPr bwMode="auto">
          <a:xfrm>
            <a:off x="2732600" y="1527815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7" name="Rectangle 25"/>
          <p:cNvSpPr>
            <a:spLocks noChangeArrowheads="1"/>
          </p:cNvSpPr>
          <p:nvPr userDrawn="1"/>
        </p:nvSpPr>
        <p:spPr bwMode="auto">
          <a:xfrm>
            <a:off x="3304100" y="1577981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4</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78" name="Rectangle 26"/>
          <p:cNvSpPr>
            <a:spLocks noChangeArrowheads="1"/>
          </p:cNvSpPr>
          <p:nvPr userDrawn="1"/>
        </p:nvSpPr>
        <p:spPr bwMode="auto">
          <a:xfrm>
            <a:off x="23872334" y="4235466"/>
            <a:ext cx="755652" cy="13766852"/>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2" name="Freeform 30"/>
          <p:cNvSpPr>
            <a:spLocks/>
          </p:cNvSpPr>
          <p:nvPr userDrawn="1"/>
        </p:nvSpPr>
        <p:spPr bwMode="auto">
          <a:xfrm>
            <a:off x="23059528" y="5029218"/>
            <a:ext cx="819152" cy="288926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3" name="Freeform 31"/>
          <p:cNvSpPr>
            <a:spLocks/>
          </p:cNvSpPr>
          <p:nvPr userDrawn="1"/>
        </p:nvSpPr>
        <p:spPr bwMode="auto">
          <a:xfrm>
            <a:off x="23059528" y="5359420"/>
            <a:ext cx="1568456" cy="221616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4" name="Rectangle 32"/>
          <p:cNvSpPr>
            <a:spLocks noChangeArrowheads="1"/>
          </p:cNvSpPr>
          <p:nvPr userDrawn="1"/>
        </p:nvSpPr>
        <p:spPr bwMode="auto">
          <a:xfrm>
            <a:off x="24627980" y="5568968"/>
            <a:ext cx="10081120" cy="1797056"/>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5" name="Freeform 33"/>
          <p:cNvSpPr>
            <a:spLocks/>
          </p:cNvSpPr>
          <p:nvPr userDrawn="1"/>
        </p:nvSpPr>
        <p:spPr bwMode="auto">
          <a:xfrm>
            <a:off x="23059528" y="810898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6" name="Freeform 34"/>
          <p:cNvSpPr>
            <a:spLocks/>
          </p:cNvSpPr>
          <p:nvPr userDrawn="1"/>
        </p:nvSpPr>
        <p:spPr bwMode="auto">
          <a:xfrm>
            <a:off x="23059528" y="8451882"/>
            <a:ext cx="1568456" cy="220346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7" name="Rectangle 35"/>
          <p:cNvSpPr>
            <a:spLocks noChangeArrowheads="1"/>
          </p:cNvSpPr>
          <p:nvPr userDrawn="1"/>
        </p:nvSpPr>
        <p:spPr bwMode="auto">
          <a:xfrm>
            <a:off x="24627980" y="8655080"/>
            <a:ext cx="10081120" cy="1803408"/>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8" name="Freeform 36"/>
          <p:cNvSpPr>
            <a:spLocks/>
          </p:cNvSpPr>
          <p:nvPr userDrawn="1"/>
        </p:nvSpPr>
        <p:spPr bwMode="auto">
          <a:xfrm>
            <a:off x="23059528" y="1118874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89" name="Freeform 37"/>
          <p:cNvSpPr>
            <a:spLocks/>
          </p:cNvSpPr>
          <p:nvPr userDrawn="1"/>
        </p:nvSpPr>
        <p:spPr bwMode="auto">
          <a:xfrm>
            <a:off x="23059528" y="11531642"/>
            <a:ext cx="1568456" cy="220346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90" name="Rectangle 38"/>
          <p:cNvSpPr>
            <a:spLocks noChangeArrowheads="1"/>
          </p:cNvSpPr>
          <p:nvPr userDrawn="1"/>
        </p:nvSpPr>
        <p:spPr bwMode="auto">
          <a:xfrm>
            <a:off x="24627980" y="11741192"/>
            <a:ext cx="10081120" cy="1797056"/>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endParaRPr>
          </a:p>
        </p:txBody>
      </p:sp>
      <p:sp>
        <p:nvSpPr>
          <p:cNvPr id="91" name="Rectangle 39"/>
          <p:cNvSpPr>
            <a:spLocks noChangeArrowheads="1"/>
          </p:cNvSpPr>
          <p:nvPr userDrawn="1"/>
        </p:nvSpPr>
        <p:spPr bwMode="auto">
          <a:xfrm>
            <a:off x="23205576" y="5943622"/>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2" name="Rectangle 40"/>
          <p:cNvSpPr>
            <a:spLocks noChangeArrowheads="1"/>
          </p:cNvSpPr>
          <p:nvPr userDrawn="1"/>
        </p:nvSpPr>
        <p:spPr bwMode="auto">
          <a:xfrm>
            <a:off x="23777080" y="6445274"/>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5</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3" name="Rectangle 41"/>
          <p:cNvSpPr>
            <a:spLocks noChangeArrowheads="1"/>
          </p:cNvSpPr>
          <p:nvPr userDrawn="1"/>
        </p:nvSpPr>
        <p:spPr bwMode="auto">
          <a:xfrm>
            <a:off x="23205576" y="9156734"/>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4" name="Rectangle 42"/>
          <p:cNvSpPr>
            <a:spLocks noChangeArrowheads="1"/>
          </p:cNvSpPr>
          <p:nvPr userDrawn="1"/>
        </p:nvSpPr>
        <p:spPr bwMode="auto">
          <a:xfrm>
            <a:off x="23777080" y="9658386"/>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6</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5" name="Rectangle 43"/>
          <p:cNvSpPr>
            <a:spLocks noChangeArrowheads="1"/>
          </p:cNvSpPr>
          <p:nvPr userDrawn="1"/>
        </p:nvSpPr>
        <p:spPr bwMode="auto">
          <a:xfrm>
            <a:off x="23205576" y="1223649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6" name="Rectangle 44"/>
          <p:cNvSpPr>
            <a:spLocks noChangeArrowheads="1"/>
          </p:cNvSpPr>
          <p:nvPr userDrawn="1"/>
        </p:nvSpPr>
        <p:spPr bwMode="auto">
          <a:xfrm>
            <a:off x="23777080" y="1273815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rPr>
              <a:t>7</a:t>
            </a:r>
            <a:endParaRPr kumimoji="0" lang="en-US" altLang="en-US" sz="7200" b="0" i="0" u="none" strike="noStrike" cap="none" normalizeH="0" baseline="0" dirty="0">
              <a:ln>
                <a:noFill/>
              </a:ln>
              <a:solidFill>
                <a:schemeClr val="tx1"/>
              </a:solidFill>
              <a:effectLst/>
              <a:latin typeface="Gill Sans" panose="020B0702020104020203" pitchFamily="34" charset="0"/>
            </a:endParaRPr>
          </a:p>
        </p:txBody>
      </p:sp>
      <p:sp>
        <p:nvSpPr>
          <p:cNvPr id="99" name="Text Placeholder 43"/>
          <p:cNvSpPr>
            <a:spLocks noGrp="1"/>
          </p:cNvSpPr>
          <p:nvPr>
            <p:ph type="body" sz="quarter" idx="10" hasCustomPrompt="1"/>
          </p:nvPr>
        </p:nvSpPr>
        <p:spPr>
          <a:xfrm>
            <a:off x="4407890" y="5775180"/>
            <a:ext cx="7543404" cy="1142186"/>
          </a:xfrm>
        </p:spPr>
        <p:txBody>
          <a:bodyPr/>
          <a:lstStyle>
            <a:lvl1pPr algn="ctr">
              <a:defRPr sz="4800">
                <a:solidFill>
                  <a:schemeClr val="bg1"/>
                </a:solidFill>
              </a:defRPr>
            </a:lvl1pPr>
          </a:lstStyle>
          <a:p>
            <a:pPr lvl="0"/>
            <a:r>
              <a:rPr lang="en-US" dirty="0"/>
              <a:t>Add Title here</a:t>
            </a:r>
            <a:endParaRPr lang="en-IN" dirty="0"/>
          </a:p>
        </p:txBody>
      </p:sp>
      <p:sp>
        <p:nvSpPr>
          <p:cNvPr id="100" name="Text Placeholder 43"/>
          <p:cNvSpPr>
            <a:spLocks noGrp="1"/>
          </p:cNvSpPr>
          <p:nvPr>
            <p:ph type="body" sz="quarter" idx="11" hasCustomPrompt="1"/>
          </p:nvPr>
        </p:nvSpPr>
        <p:spPr>
          <a:xfrm>
            <a:off x="4407890" y="8907784"/>
            <a:ext cx="7543404" cy="1142186"/>
          </a:xfrm>
        </p:spPr>
        <p:txBody>
          <a:bodyPr/>
          <a:lstStyle>
            <a:lvl1pPr algn="ctr">
              <a:defRPr sz="4800">
                <a:solidFill>
                  <a:schemeClr val="bg1"/>
                </a:solidFill>
              </a:defRPr>
            </a:lvl1pPr>
          </a:lstStyle>
          <a:p>
            <a:pPr lvl="0"/>
            <a:r>
              <a:rPr lang="en-US" dirty="0"/>
              <a:t>Add Title here</a:t>
            </a:r>
            <a:endParaRPr lang="en-IN" dirty="0"/>
          </a:p>
        </p:txBody>
      </p:sp>
      <p:sp>
        <p:nvSpPr>
          <p:cNvPr id="101" name="Text Placeholder 43"/>
          <p:cNvSpPr>
            <a:spLocks noGrp="1"/>
          </p:cNvSpPr>
          <p:nvPr>
            <p:ph type="body" sz="quarter" idx="12" hasCustomPrompt="1"/>
          </p:nvPr>
        </p:nvSpPr>
        <p:spPr>
          <a:xfrm>
            <a:off x="4407890" y="12010988"/>
            <a:ext cx="7543404" cy="1142186"/>
          </a:xfrm>
        </p:spPr>
        <p:txBody>
          <a:bodyPr/>
          <a:lstStyle>
            <a:lvl1pPr algn="ctr">
              <a:defRPr sz="4800">
                <a:solidFill>
                  <a:schemeClr val="bg1"/>
                </a:solidFill>
              </a:defRPr>
            </a:lvl1pPr>
          </a:lstStyle>
          <a:p>
            <a:pPr lvl="0"/>
            <a:r>
              <a:rPr lang="en-US" dirty="0"/>
              <a:t>Add Title here</a:t>
            </a:r>
            <a:endParaRPr lang="en-IN" dirty="0"/>
          </a:p>
        </p:txBody>
      </p:sp>
      <p:sp>
        <p:nvSpPr>
          <p:cNvPr id="102" name="Text Placeholder 43"/>
          <p:cNvSpPr>
            <a:spLocks noGrp="1"/>
          </p:cNvSpPr>
          <p:nvPr>
            <p:ph type="body" sz="quarter" idx="13" hasCustomPrompt="1"/>
          </p:nvPr>
        </p:nvSpPr>
        <p:spPr>
          <a:xfrm>
            <a:off x="4407890" y="14982800"/>
            <a:ext cx="7543404" cy="1142186"/>
          </a:xfrm>
        </p:spPr>
        <p:txBody>
          <a:bodyPr/>
          <a:lstStyle>
            <a:lvl1pPr algn="ctr">
              <a:defRPr sz="4800">
                <a:solidFill>
                  <a:schemeClr val="bg1"/>
                </a:solidFill>
              </a:defRPr>
            </a:lvl1pPr>
          </a:lstStyle>
          <a:p>
            <a:pPr lvl="0"/>
            <a:r>
              <a:rPr lang="en-US" dirty="0"/>
              <a:t>Add Title here</a:t>
            </a:r>
            <a:endParaRPr lang="en-IN" dirty="0"/>
          </a:p>
        </p:txBody>
      </p:sp>
      <p:sp>
        <p:nvSpPr>
          <p:cNvPr id="104" name="Text Placeholder 43"/>
          <p:cNvSpPr>
            <a:spLocks noGrp="1"/>
          </p:cNvSpPr>
          <p:nvPr>
            <p:ph type="body" sz="quarter" idx="14" hasCustomPrompt="1"/>
          </p:nvPr>
        </p:nvSpPr>
        <p:spPr>
          <a:xfrm>
            <a:off x="24944372" y="5775180"/>
            <a:ext cx="7460472" cy="1142186"/>
          </a:xfrm>
        </p:spPr>
        <p:txBody>
          <a:bodyPr/>
          <a:lstStyle>
            <a:lvl1pPr algn="ctr">
              <a:defRPr sz="4800">
                <a:solidFill>
                  <a:schemeClr val="bg1"/>
                </a:solidFill>
              </a:defRPr>
            </a:lvl1pPr>
          </a:lstStyle>
          <a:p>
            <a:pPr lvl="0"/>
            <a:r>
              <a:rPr lang="en-US" dirty="0"/>
              <a:t>Add Title here</a:t>
            </a:r>
            <a:endParaRPr lang="en-IN" dirty="0"/>
          </a:p>
        </p:txBody>
      </p:sp>
      <p:sp>
        <p:nvSpPr>
          <p:cNvPr id="105" name="Text Placeholder 43"/>
          <p:cNvSpPr>
            <a:spLocks noGrp="1"/>
          </p:cNvSpPr>
          <p:nvPr>
            <p:ph type="body" sz="quarter" idx="15" hasCustomPrompt="1"/>
          </p:nvPr>
        </p:nvSpPr>
        <p:spPr>
          <a:xfrm>
            <a:off x="24944372" y="8907784"/>
            <a:ext cx="7460472" cy="1142186"/>
          </a:xfrm>
        </p:spPr>
        <p:txBody>
          <a:bodyPr/>
          <a:lstStyle>
            <a:lvl1pPr algn="ctr">
              <a:defRPr sz="4800">
                <a:solidFill>
                  <a:schemeClr val="bg1"/>
                </a:solidFill>
              </a:defRPr>
            </a:lvl1pPr>
          </a:lstStyle>
          <a:p>
            <a:pPr lvl="0"/>
            <a:r>
              <a:rPr lang="en-US" dirty="0"/>
              <a:t>Add Title here</a:t>
            </a:r>
            <a:endParaRPr lang="en-IN" dirty="0"/>
          </a:p>
        </p:txBody>
      </p:sp>
      <p:sp>
        <p:nvSpPr>
          <p:cNvPr id="106" name="Text Placeholder 43"/>
          <p:cNvSpPr>
            <a:spLocks noGrp="1"/>
          </p:cNvSpPr>
          <p:nvPr>
            <p:ph type="body" sz="quarter" idx="16" hasCustomPrompt="1"/>
          </p:nvPr>
        </p:nvSpPr>
        <p:spPr>
          <a:xfrm>
            <a:off x="24944372" y="12010988"/>
            <a:ext cx="7460472" cy="1142186"/>
          </a:xfrm>
        </p:spPr>
        <p:txBody>
          <a:bodyPr/>
          <a:lstStyle>
            <a:lvl1pPr algn="ctr">
              <a:defRPr sz="4800">
                <a:solidFill>
                  <a:schemeClr val="bg1"/>
                </a:solidFill>
              </a:defRPr>
            </a:lvl1pPr>
          </a:lstStyle>
          <a:p>
            <a:pPr lvl="0"/>
            <a:r>
              <a:rPr lang="en-US" dirty="0"/>
              <a:t>Add Title here</a:t>
            </a:r>
            <a:endParaRPr lang="en-IN" dirty="0"/>
          </a:p>
        </p:txBody>
      </p:sp>
      <p:sp>
        <p:nvSpPr>
          <p:cNvPr id="4" name="Rectangle 3"/>
          <p:cNvSpPr/>
          <p:nvPr userDrawn="1"/>
        </p:nvSpPr>
        <p:spPr bwMode="auto">
          <a:xfrm>
            <a:off x="22377948" y="14763806"/>
            <a:ext cx="3744416" cy="4164156"/>
          </a:xfrm>
          <a:prstGeom prst="rect">
            <a:avLst/>
          </a:prstGeom>
          <a:solidFill>
            <a:schemeClr val="bg1"/>
          </a:solidFill>
          <a:ln w="2857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a:ln>
                <a:noFill/>
              </a:ln>
              <a:solidFill>
                <a:schemeClr val="tx1"/>
              </a:solidFill>
              <a:effectLst/>
              <a:latin typeface="Arial" pitchFamily="34" charset="0"/>
            </a:endParaRPr>
          </a:p>
        </p:txBody>
      </p:sp>
    </p:spTree>
    <p:custDataLst>
      <p:tags r:id="rId1"/>
    </p:custDataLst>
    <p:extLst>
      <p:ext uri="{BB962C8B-B14F-4D97-AF65-F5344CB8AC3E}">
        <p14:creationId xmlns:p14="http://schemas.microsoft.com/office/powerpoint/2010/main" val="95615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bjectives1">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Objectives</a:t>
            </a:r>
          </a:p>
        </p:txBody>
      </p:sp>
      <p:sp>
        <p:nvSpPr>
          <p:cNvPr id="8" name="Text Placeholder 7"/>
          <p:cNvSpPr>
            <a:spLocks noGrp="1"/>
          </p:cNvSpPr>
          <p:nvPr>
            <p:ph type="body" sz="quarter" idx="10" hasCustomPrompt="1"/>
          </p:nvPr>
        </p:nvSpPr>
        <p:spPr>
          <a:xfrm>
            <a:off x="1866902" y="3546418"/>
            <a:ext cx="19301420" cy="12991564"/>
          </a:xfr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56354" y="8072450"/>
            <a:ext cx="12763420" cy="8465532"/>
          </a:xfrm>
          <a:prstGeom prst="rect">
            <a:avLst/>
          </a:prstGeom>
        </p:spPr>
      </p:pic>
    </p:spTree>
    <p:custDataLst>
      <p:tags r:id="rId1"/>
    </p:custDataLst>
    <p:extLst>
      <p:ext uri="{BB962C8B-B14F-4D97-AF65-F5344CB8AC3E}">
        <p14:creationId xmlns:p14="http://schemas.microsoft.com/office/powerpoint/2010/main" val="2283150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bjectives2">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Objectives</a:t>
            </a:r>
          </a:p>
        </p:txBody>
      </p:sp>
      <p:sp>
        <p:nvSpPr>
          <p:cNvPr id="8" name="Text Placeholder 7"/>
          <p:cNvSpPr>
            <a:spLocks noGrp="1"/>
          </p:cNvSpPr>
          <p:nvPr>
            <p:ph type="body" sz="quarter" idx="10" hasCustomPrompt="1"/>
          </p:nvPr>
        </p:nvSpPr>
        <p:spPr>
          <a:xfrm>
            <a:off x="1866902" y="3524590"/>
            <a:ext cx="19301420" cy="13246100"/>
          </a:xfr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12736" y="6451886"/>
            <a:ext cx="7488832" cy="10304396"/>
          </a:xfrm>
          <a:prstGeom prst="rect">
            <a:avLst/>
          </a:prstGeom>
        </p:spPr>
      </p:pic>
    </p:spTree>
    <p:custDataLst>
      <p:tags r:id="rId1"/>
    </p:custDataLst>
    <p:extLst>
      <p:ext uri="{BB962C8B-B14F-4D97-AF65-F5344CB8AC3E}">
        <p14:creationId xmlns:p14="http://schemas.microsoft.com/office/powerpoint/2010/main" val="153130040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2.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srcRect/>
          <a:stretch>
            <a:fillRect/>
          </a:stretch>
        </a:blipFill>
        <a:effectLst/>
      </p:bgPr>
    </p:bg>
    <p:spTree>
      <p:nvGrpSpPr>
        <p:cNvPr id="1" name=""/>
        <p:cNvGrpSpPr/>
        <p:nvPr/>
      </p:nvGrpSpPr>
      <p:grpSpPr>
        <a:xfrm>
          <a:off x="0" y="0"/>
          <a:ext cx="0" cy="0"/>
          <a:chOff x="0" y="0"/>
          <a:chExt cx="0" cy="0"/>
        </a:xfrm>
      </p:grpSpPr>
      <p:sp>
        <p:nvSpPr>
          <p:cNvPr id="13" name="Rectangle 12"/>
          <p:cNvSpPr/>
          <p:nvPr/>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mn-cs"/>
            </a:endParaRPr>
          </a:p>
        </p:txBody>
      </p:sp>
      <p:sp>
        <p:nvSpPr>
          <p:cNvPr id="12" name="Rectangle 11"/>
          <p:cNvSpPr/>
          <p:nvPr/>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mn-cs"/>
            </a:endParaRPr>
          </a:p>
        </p:txBody>
      </p:sp>
      <p:grpSp>
        <p:nvGrpSpPr>
          <p:cNvPr id="1028" name="Group 16" hidden="1"/>
          <p:cNvGrpSpPr>
            <a:grpSpLocks/>
          </p:cNvGrpSpPr>
          <p:nvPr/>
        </p:nvGrpSpPr>
        <p:grpSpPr bwMode="auto">
          <a:xfrm>
            <a:off x="552452" y="908058"/>
            <a:ext cx="35477448" cy="18014948"/>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dirty="0">
                <a:latin typeface="Gill Sans" panose="020B0702020104020203" pitchFamily="34" charset="0"/>
                <a:cs typeface="+mn-cs"/>
              </a:endParaRPr>
            </a:p>
          </p:txBody>
        </p:sp>
      </p:grpSp>
      <p:sp>
        <p:nvSpPr>
          <p:cNvPr id="15" name="Rectangle 14"/>
          <p:cNvSpPr/>
          <p:nvPr/>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mn-cs"/>
            </a:endParaRPr>
          </a:p>
        </p:txBody>
      </p:sp>
      <p:sp>
        <p:nvSpPr>
          <p:cNvPr id="16" name="Rectangle 15"/>
          <p:cNvSpPr/>
          <p:nvPr/>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mn-cs"/>
            </a:endParaRPr>
          </a:p>
        </p:txBody>
      </p:sp>
      <p:sp>
        <p:nvSpPr>
          <p:cNvPr id="1031" name="Slide_PlaceholderText"/>
          <p:cNvSpPr>
            <a:spLocks noGrp="1" noChangeArrowheads="1"/>
          </p:cNvSpPr>
          <p:nvPr>
            <p:ph type="body" idx="1"/>
          </p:nvPr>
        </p:nvSpPr>
        <p:spPr bwMode="gray">
          <a:xfrm>
            <a:off x="1866900" y="3501126"/>
            <a:ext cx="32842200" cy="536486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lvl="0"/>
            <a:r>
              <a:rPr lang="en-US"/>
              <a:t>Click to edit Master title style</a:t>
            </a:r>
            <a:endParaRPr lang="en-US" dirty="0"/>
          </a:p>
        </p:txBody>
      </p:sp>
      <p:cxnSp>
        <p:nvCxnSpPr>
          <p:cNvPr id="5" name="Straight Connector 4"/>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Tree>
    <p:custDataLst>
      <p:tags r:id="rId26"/>
    </p:custDataLst>
  </p:cSld>
  <p:clrMap bg1="lt1" tx1="dk1" bg2="lt2" tx2="dk2" accent1="accent1" accent2="accent2" accent3="accent3" accent4="accent4" accent5="accent5" accent6="accent6" hlink="hlink" folHlink="folHlink"/>
  <p:sldLayoutIdLst>
    <p:sldLayoutId id="2147484111" r:id="rId1"/>
    <p:sldLayoutId id="2147484118" r:id="rId2"/>
    <p:sldLayoutId id="2147484119" r:id="rId3"/>
    <p:sldLayoutId id="2147484105" r:id="rId4"/>
    <p:sldLayoutId id="2147484145" r:id="rId5"/>
    <p:sldLayoutId id="2147484141" r:id="rId6"/>
    <p:sldLayoutId id="2147484142" r:id="rId7"/>
    <p:sldLayoutId id="2147484115" r:id="rId8"/>
    <p:sldLayoutId id="2147484134" r:id="rId9"/>
    <p:sldLayoutId id="2147484144" r:id="rId10"/>
    <p:sldLayoutId id="2147484116" r:id="rId11"/>
    <p:sldLayoutId id="2147484168" r:id="rId12"/>
    <p:sldLayoutId id="2147484147" r:id="rId13"/>
    <p:sldLayoutId id="2147484146" r:id="rId14"/>
    <p:sldLayoutId id="2147484106" r:id="rId15"/>
    <p:sldLayoutId id="2147484107" r:id="rId16"/>
    <p:sldLayoutId id="2147484112" r:id="rId17"/>
    <p:sldLayoutId id="2147484125" r:id="rId18"/>
    <p:sldLayoutId id="2147484108" r:id="rId19"/>
    <p:sldLayoutId id="2147484114" r:id="rId20"/>
    <p:sldLayoutId id="2147484113" r:id="rId21"/>
    <p:sldLayoutId id="2147484120" r:id="rId22"/>
    <p:sldLayoutId id="2147484131" r:id="rId23"/>
    <p:sldLayoutId id="2147484169" r:id="rId24"/>
  </p:sldLayoutIdLst>
  <p:txStyles>
    <p:titleStyle>
      <a:lvl1pPr algn="l" defTabSz="914240" rtl="0" eaLnBrk="1" fontAlgn="base" hangingPunct="1">
        <a:spcBef>
          <a:spcPct val="20000"/>
        </a:spcBef>
        <a:spcAft>
          <a:spcPct val="0"/>
        </a:spcAft>
        <a:buClr>
          <a:srgbClr val="000000"/>
        </a:buClr>
        <a:buFont typeface="Arial" charset="0"/>
        <a:defRPr sz="11200" b="1">
          <a:solidFill>
            <a:srgbClr val="095A82"/>
          </a:solidFill>
          <a:latin typeface="Gill Sans" panose="020B0702020104020203" pitchFamily="34" charset="0"/>
          <a:ea typeface="+mj-ea"/>
          <a:cs typeface="+mj-cs"/>
        </a:defRPr>
      </a:lvl1pPr>
      <a:lvl2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2pPr>
      <a:lvl3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3pPr>
      <a:lvl4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4pPr>
      <a:lvl5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5pPr>
      <a:lvl6pPr marL="182848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6pPr>
      <a:lvl7pPr marL="365696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7pPr>
      <a:lvl8pPr marL="548544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8pPr>
      <a:lvl9pPr marL="731392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9pPr>
    </p:titleStyle>
    <p:bodyStyle>
      <a:lvl1pPr marL="0" indent="31748" algn="l" defTabSz="914240" rtl="0" eaLnBrk="1" fontAlgn="base" hangingPunct="1">
        <a:lnSpc>
          <a:spcPct val="150000"/>
        </a:lnSpc>
        <a:spcBef>
          <a:spcPts val="2700"/>
        </a:spcBef>
        <a:spcAft>
          <a:spcPct val="0"/>
        </a:spcAft>
        <a:buClr>
          <a:srgbClr val="000000"/>
        </a:buClr>
        <a:buFont typeface="Arial" charset="0"/>
        <a:defRPr sz="5600">
          <a:solidFill>
            <a:srgbClr val="5F5F5F"/>
          </a:solidFill>
          <a:latin typeface="Gill Sans" panose="020B0702020104020203" pitchFamily="34" charset="0"/>
          <a:ea typeface="+mn-ea"/>
          <a:cs typeface="+mn-cs"/>
        </a:defRPr>
      </a:lvl1pPr>
      <a:lvl2pPr marL="1371600" indent="-1097280" algn="l" defTabSz="914240" rtl="0" eaLnBrk="1" fontAlgn="base" hangingPunct="1">
        <a:spcBef>
          <a:spcPts val="2700"/>
        </a:spcBef>
        <a:spcAft>
          <a:spcPct val="0"/>
        </a:spcAft>
        <a:buClr>
          <a:srgbClr val="095A82"/>
        </a:buClr>
        <a:buFont typeface="Arial" charset="0"/>
        <a:buChar char="•"/>
        <a:defRPr sz="5600">
          <a:solidFill>
            <a:srgbClr val="5F5F5F"/>
          </a:solidFill>
          <a:latin typeface="Gill Sans" panose="020B0702020104020203" pitchFamily="34" charset="0"/>
        </a:defRPr>
      </a:lvl2pPr>
      <a:lvl3pPr marL="3840480" indent="-1097280" algn="l" defTabSz="914240" rtl="0" eaLnBrk="1" fontAlgn="base" hangingPunct="1">
        <a:spcBef>
          <a:spcPts val="1352"/>
        </a:spcBef>
        <a:spcAft>
          <a:spcPct val="0"/>
        </a:spcAft>
        <a:buClr>
          <a:schemeClr val="bg1">
            <a:lumMod val="65000"/>
          </a:schemeClr>
        </a:buClr>
        <a:buFont typeface="Arial" charset="0"/>
        <a:buChar char="–"/>
        <a:defRPr sz="5600">
          <a:solidFill>
            <a:srgbClr val="5F5F5F"/>
          </a:solidFill>
          <a:latin typeface="Gill Sans" panose="020B0702020104020203" pitchFamily="34" charset="0"/>
        </a:defRPr>
      </a:lvl3pPr>
      <a:lvl4pPr marL="5466396" indent="-926936" algn="l" defTabSz="914240" rtl="0" eaLnBrk="1" fontAlgn="base" hangingPunct="1">
        <a:spcBef>
          <a:spcPct val="20000"/>
        </a:spcBef>
        <a:spcAft>
          <a:spcPct val="0"/>
        </a:spcAft>
        <a:buClr>
          <a:schemeClr val="bg1">
            <a:lumMod val="65000"/>
          </a:schemeClr>
        </a:buClr>
        <a:buSzPct val="45000"/>
        <a:buFont typeface="Arial" charset="0"/>
        <a:buChar char="—"/>
        <a:defRPr sz="4800">
          <a:solidFill>
            <a:srgbClr val="5F5F5F"/>
          </a:solidFill>
          <a:latin typeface="Gill Sans" panose="020B0702020104020203" pitchFamily="34" charset="0"/>
        </a:defRPr>
      </a:lvl4pPr>
      <a:lvl5pPr marL="6844100" indent="-920592" algn="l" defTabSz="914240" rtl="0" eaLnBrk="1" fontAlgn="base" hangingPunct="1">
        <a:spcBef>
          <a:spcPct val="20000"/>
        </a:spcBef>
        <a:spcAft>
          <a:spcPct val="0"/>
        </a:spcAft>
        <a:buClr>
          <a:schemeClr val="bg1">
            <a:lumMod val="65000"/>
          </a:schemeClr>
        </a:buClr>
        <a:buSzPct val="55000"/>
        <a:buFont typeface="Arial" charset="0"/>
        <a:buChar char="—"/>
        <a:defRPr sz="4400">
          <a:solidFill>
            <a:srgbClr val="5F5F5F"/>
          </a:solidFill>
          <a:latin typeface="Gill Sans" panose="020B0702020104020203" pitchFamily="34" charset="0"/>
        </a:defRPr>
      </a:lvl5pPr>
      <a:lvl6pPr marL="867258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6pPr>
      <a:lvl7pPr marL="1050106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7pPr>
      <a:lvl8pPr marL="12329540"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8pPr>
      <a:lvl9pPr marL="1415802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9pPr>
    </p:bodyStyle>
    <p:otherStyle>
      <a:defPPr>
        <a:defRPr lang="en-US"/>
      </a:defPPr>
      <a:lvl1pPr marL="0" algn="l" defTabSz="3656960" rtl="0" eaLnBrk="1" latinLnBrk="0" hangingPunct="1">
        <a:defRPr sz="7200" kern="1200">
          <a:solidFill>
            <a:schemeClr val="tx1"/>
          </a:solidFill>
          <a:latin typeface="+mn-lt"/>
          <a:ea typeface="+mn-ea"/>
          <a:cs typeface="+mn-cs"/>
        </a:defRPr>
      </a:lvl1pPr>
      <a:lvl2pPr marL="1828480" algn="l" defTabSz="3656960" rtl="0" eaLnBrk="1" latinLnBrk="0" hangingPunct="1">
        <a:defRPr sz="7200" kern="1200">
          <a:solidFill>
            <a:schemeClr val="tx1"/>
          </a:solidFill>
          <a:latin typeface="+mn-lt"/>
          <a:ea typeface="+mn-ea"/>
          <a:cs typeface="+mn-cs"/>
        </a:defRPr>
      </a:lvl2pPr>
      <a:lvl3pPr marL="3656960" algn="l" defTabSz="3656960" rtl="0" eaLnBrk="1" latinLnBrk="0" hangingPunct="1">
        <a:defRPr sz="7200" kern="1200">
          <a:solidFill>
            <a:schemeClr val="tx1"/>
          </a:solidFill>
          <a:latin typeface="+mn-lt"/>
          <a:ea typeface="+mn-ea"/>
          <a:cs typeface="+mn-cs"/>
        </a:defRPr>
      </a:lvl3pPr>
      <a:lvl4pPr marL="5485440" algn="l" defTabSz="3656960" rtl="0" eaLnBrk="1" latinLnBrk="0" hangingPunct="1">
        <a:defRPr sz="7200" kern="1200">
          <a:solidFill>
            <a:schemeClr val="tx1"/>
          </a:solidFill>
          <a:latin typeface="+mn-lt"/>
          <a:ea typeface="+mn-ea"/>
          <a:cs typeface="+mn-cs"/>
        </a:defRPr>
      </a:lvl4pPr>
      <a:lvl5pPr marL="7313920" algn="l" defTabSz="3656960" rtl="0" eaLnBrk="1" latinLnBrk="0" hangingPunct="1">
        <a:defRPr sz="7200" kern="1200">
          <a:solidFill>
            <a:schemeClr val="tx1"/>
          </a:solidFill>
          <a:latin typeface="+mn-lt"/>
          <a:ea typeface="+mn-ea"/>
          <a:cs typeface="+mn-cs"/>
        </a:defRPr>
      </a:lvl5pPr>
      <a:lvl6pPr marL="9142400" algn="l" defTabSz="3656960" rtl="0" eaLnBrk="1" latinLnBrk="0" hangingPunct="1">
        <a:defRPr sz="7200" kern="1200">
          <a:solidFill>
            <a:schemeClr val="tx1"/>
          </a:solidFill>
          <a:latin typeface="+mn-lt"/>
          <a:ea typeface="+mn-ea"/>
          <a:cs typeface="+mn-cs"/>
        </a:defRPr>
      </a:lvl6pPr>
      <a:lvl7pPr marL="10970880" algn="l" defTabSz="3656960" rtl="0" eaLnBrk="1" latinLnBrk="0" hangingPunct="1">
        <a:defRPr sz="7200" kern="1200">
          <a:solidFill>
            <a:schemeClr val="tx1"/>
          </a:solidFill>
          <a:latin typeface="+mn-lt"/>
          <a:ea typeface="+mn-ea"/>
          <a:cs typeface="+mn-cs"/>
        </a:defRPr>
      </a:lvl7pPr>
      <a:lvl8pPr marL="12799360" algn="l" defTabSz="3656960" rtl="0" eaLnBrk="1" latinLnBrk="0" hangingPunct="1">
        <a:defRPr sz="7200" kern="1200">
          <a:solidFill>
            <a:schemeClr val="tx1"/>
          </a:solidFill>
          <a:latin typeface="+mn-lt"/>
          <a:ea typeface="+mn-ea"/>
          <a:cs typeface="+mn-cs"/>
        </a:defRPr>
      </a:lvl8pPr>
      <a:lvl9pPr marL="14627840" algn="l" defTabSz="365696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gif"/><Relationship Id="rId5" Type="http://schemas.openxmlformats.org/officeDocument/2006/relationships/image" Target="../media/image11.gif"/><Relationship Id="rId6" Type="http://schemas.openxmlformats.org/officeDocument/2006/relationships/image" Target="../media/image12.gif"/><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 Id="rId3"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 Id="rId3" Type="http://schemas.openxmlformats.org/officeDocument/2006/relationships/image" Target="../media/image3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 Id="rId3" Type="http://schemas.openxmlformats.org/officeDocument/2006/relationships/image" Target="../media/image3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 Id="rId3" Type="http://schemas.openxmlformats.org/officeDocument/2006/relationships/image" Target="../media/image3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gif"/><Relationship Id="rId5" Type="http://schemas.openxmlformats.org/officeDocument/2006/relationships/image" Target="../media/image11.gif"/><Relationship Id="rId6" Type="http://schemas.openxmlformats.org/officeDocument/2006/relationships/image" Target="../media/image12.gif"/><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84946"/>
          </a:xfrm>
          <a:prstGeom prst="rect">
            <a:avLst/>
          </a:prstGeom>
        </p:spPr>
      </p:pic>
      <p:sp>
        <p:nvSpPr>
          <p:cNvPr id="2" name="TextBox 1">
            <a:extLst>
              <a:ext uri="{FF2B5EF4-FFF2-40B4-BE49-F238E27FC236}">
                <a16:creationId xmlns="" xmlns:a16="http://schemas.microsoft.com/office/drawing/2014/main" id="{3D21A124-539E-41E4-A813-D057DD587822}"/>
              </a:ext>
            </a:extLst>
          </p:cNvPr>
          <p:cNvSpPr txBox="1"/>
          <p:nvPr/>
        </p:nvSpPr>
        <p:spPr>
          <a:xfrm>
            <a:off x="6324600" y="5257800"/>
            <a:ext cx="30251400" cy="6463308"/>
          </a:xfrm>
          <a:prstGeom prst="rect">
            <a:avLst/>
          </a:prstGeom>
          <a:noFill/>
        </p:spPr>
        <p:txBody>
          <a:bodyPr wrap="square" lIns="91440" tIns="45720" rIns="91440" bIns="45720">
            <a:spAutoFit/>
          </a:bodyPr>
          <a:lstStyle>
            <a:defPPr>
              <a:defRPr lang="en-US"/>
            </a:defPPr>
            <a:lvl1pPr>
              <a:defRPr sz="9600" b="0" cap="none" spc="0">
                <a:ln w="0"/>
                <a:solidFill>
                  <a:schemeClr val="accent1">
                    <a:lumMod val="50000"/>
                  </a:schemeClr>
                </a:solidFill>
                <a:latin typeface="Lato" panose="020F0502020204030203" pitchFamily="34" charset="0"/>
                <a:cs typeface="Calibri Light" panose="020F0302020204030204" pitchFamily="34" charset="0"/>
              </a:defRPr>
            </a:lvl1pPr>
          </a:lstStyle>
          <a:p>
            <a:r>
              <a:rPr lang="en-IN" sz="13800" dirty="0"/>
              <a:t>Java </a:t>
            </a:r>
          </a:p>
          <a:p>
            <a:r>
              <a:rPr lang="en-IN" sz="13800" dirty="0">
                <a:solidFill>
                  <a:srgbClr val="E41657"/>
                </a:solidFill>
                <a:latin typeface="Lato Black" panose="020F0A02020204030203" pitchFamily="34" charset="0"/>
              </a:rPr>
              <a:t>Object Oriented Programming Structure</a:t>
            </a:r>
          </a:p>
        </p:txBody>
      </p:sp>
    </p:spTree>
    <p:extLst>
      <p:ext uri="{BB962C8B-B14F-4D97-AF65-F5344CB8AC3E}">
        <p14:creationId xmlns:p14="http://schemas.microsoft.com/office/powerpoint/2010/main" val="6117205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09"/>
            <a:ext cx="36576000" cy="20584946"/>
          </a:xfrm>
          <a:prstGeom prst="rect">
            <a:avLst/>
          </a:prstGeom>
        </p:spPr>
      </p:pic>
      <p:sp>
        <p:nvSpPr>
          <p:cNvPr id="2" name="Title 1">
            <a:extLst>
              <a:ext uri="{FF2B5EF4-FFF2-40B4-BE49-F238E27FC236}">
                <a16:creationId xmlns="" xmlns:a16="http://schemas.microsoft.com/office/drawing/2014/main" id="{A1D56ABB-16F7-4BE4-8AF2-8DA8C6C13B60}"/>
              </a:ext>
            </a:extLst>
          </p:cNvPr>
          <p:cNvSpPr>
            <a:spLocks noGrp="1"/>
          </p:cNvSpPr>
          <p:nvPr>
            <p:ph type="title"/>
          </p:nvPr>
        </p:nvSpPr>
        <p:spPr>
          <a:xfrm>
            <a:off x="6505975" y="2128336"/>
            <a:ext cx="14199326"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Classes (Contd.)</a:t>
            </a:r>
          </a:p>
        </p:txBody>
      </p:sp>
      <p:sp>
        <p:nvSpPr>
          <p:cNvPr id="4" name="Rectangle: Rounded Corners 3">
            <a:extLst>
              <a:ext uri="{FF2B5EF4-FFF2-40B4-BE49-F238E27FC236}">
                <a16:creationId xmlns="" xmlns:a16="http://schemas.microsoft.com/office/drawing/2014/main" id="{78804473-E72D-4C8B-9E30-EA3A7049437D}"/>
              </a:ext>
            </a:extLst>
          </p:cNvPr>
          <p:cNvSpPr/>
          <p:nvPr/>
        </p:nvSpPr>
        <p:spPr bwMode="auto">
          <a:xfrm>
            <a:off x="6993970" y="6381420"/>
            <a:ext cx="8950880" cy="1449763"/>
          </a:xfrm>
          <a:prstGeom prst="roundRect">
            <a:avLst>
              <a:gd name="adj" fmla="val 11845"/>
            </a:avLst>
          </a:prstGeom>
          <a:solidFill>
            <a:schemeClr val="accent2">
              <a:lumMod val="75000"/>
            </a:schemeClr>
          </a:solidFill>
          <a:ln w="76200" cap="flat" cmpd="sng" algn="ctr">
            <a:noFill/>
            <a:prstDash val="solid"/>
            <a:round/>
            <a:headEnd type="none" w="sm" len="sm"/>
            <a:tailEnd type="none" w="sm" len="sm"/>
          </a:ln>
          <a:effectLst>
            <a:outerShdw blurRad="127000" dist="50800" dir="2700000" algn="tl" rotWithShape="0">
              <a:prstClr val="black">
                <a:alpha val="38000"/>
              </a:prstClr>
            </a:outerShdw>
          </a:effectLst>
        </p:spPr>
        <p:txBody>
          <a:bodyPr vert="horz" wrap="square" lIns="91440" tIns="45720" rIns="91440" bIns="45720" numCol="1" rtlCol="0" anchor="b" anchorCtr="0" compatLnSpc="1">
            <a:prstTxWarp prst="textNoShape">
              <a:avLst/>
            </a:prstTxWarp>
          </a:bodyPr>
          <a:lstStyle/>
          <a:p>
            <a:pPr algn="ctr" defTabSz="228600">
              <a:lnSpc>
                <a:spcPct val="150000"/>
              </a:lnSpc>
              <a:spcBef>
                <a:spcPct val="20000"/>
              </a:spcBef>
              <a:buClr>
                <a:srgbClr val="FF0000"/>
              </a:buClr>
            </a:pPr>
            <a:r>
              <a:rPr lang="en-IN" sz="6600" dirty="0">
                <a:solidFill>
                  <a:schemeClr val="bg1"/>
                </a:solidFill>
                <a:latin typeface="+mn-lt"/>
              </a:rPr>
              <a:t>A class may contain</a:t>
            </a:r>
            <a:endParaRPr kumimoji="0" lang="en-IN" sz="6600" b="0" i="0" u="none" strike="noStrike" cap="none" normalizeH="0" baseline="0" dirty="0">
              <a:ln>
                <a:noFill/>
              </a:ln>
              <a:solidFill>
                <a:schemeClr val="bg1"/>
              </a:solidFill>
              <a:effectLst/>
              <a:latin typeface="+mn-lt"/>
            </a:endParaRPr>
          </a:p>
        </p:txBody>
      </p:sp>
      <p:cxnSp>
        <p:nvCxnSpPr>
          <p:cNvPr id="6" name="Connector: Elbow 5">
            <a:extLst>
              <a:ext uri="{FF2B5EF4-FFF2-40B4-BE49-F238E27FC236}">
                <a16:creationId xmlns="" xmlns:a16="http://schemas.microsoft.com/office/drawing/2014/main" id="{B8F4DC1E-4796-4ECF-8AD2-128280DE72D1}"/>
              </a:ext>
            </a:extLst>
          </p:cNvPr>
          <p:cNvCxnSpPr>
            <a:cxnSpLocks/>
          </p:cNvCxnSpPr>
          <p:nvPr/>
        </p:nvCxnSpPr>
        <p:spPr bwMode="auto">
          <a:xfrm flipV="1">
            <a:off x="15673306" y="5861548"/>
            <a:ext cx="9110744" cy="4483660"/>
          </a:xfrm>
          <a:prstGeom prst="bentConnector3">
            <a:avLst>
              <a:gd name="adj1" fmla="val 16754"/>
            </a:avLst>
          </a:prstGeom>
          <a:ln w="76200">
            <a:headEnd type="none" w="sm" len="sm"/>
            <a:tailEnd type="none" w="sm" len="sm"/>
          </a:ln>
          <a:effectLst/>
        </p:spPr>
        <p:style>
          <a:lnRef idx="3">
            <a:schemeClr val="accent3"/>
          </a:lnRef>
          <a:fillRef idx="0">
            <a:schemeClr val="accent3"/>
          </a:fillRef>
          <a:effectRef idx="2">
            <a:schemeClr val="accent3"/>
          </a:effectRef>
          <a:fontRef idx="minor">
            <a:schemeClr val="tx1"/>
          </a:fontRef>
        </p:style>
      </p:cxnSp>
      <p:sp>
        <p:nvSpPr>
          <p:cNvPr id="3" name="Arrow: Pentagon 2">
            <a:extLst>
              <a:ext uri="{FF2B5EF4-FFF2-40B4-BE49-F238E27FC236}">
                <a16:creationId xmlns="" xmlns:a16="http://schemas.microsoft.com/office/drawing/2014/main" id="{ECFF77BD-EF03-47E3-978E-C233E61218FD}"/>
              </a:ext>
            </a:extLst>
          </p:cNvPr>
          <p:cNvSpPr/>
          <p:nvPr/>
        </p:nvSpPr>
        <p:spPr bwMode="auto">
          <a:xfrm flipH="1">
            <a:off x="22231099" y="4876496"/>
            <a:ext cx="8839200" cy="1828800"/>
          </a:xfrm>
          <a:prstGeom prst="homePlate">
            <a:avLst>
              <a:gd name="adj" fmla="val 34375"/>
            </a:avLst>
          </a:prstGeom>
          <a:solidFill>
            <a:schemeClr val="accent1">
              <a:lumMod val="20000"/>
              <a:lumOff val="8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600" b="0" i="0" u="none" strike="noStrike" cap="none" normalizeH="0" baseline="0" dirty="0" smtClean="0">
                <a:ln>
                  <a:noFill/>
                </a:ln>
                <a:solidFill>
                  <a:schemeClr val="tx1">
                    <a:lumMod val="50000"/>
                  </a:schemeClr>
                </a:solidFill>
                <a:effectLst/>
                <a:latin typeface="Lato" panose="020F0502020204030203" pitchFamily="34" charset="0"/>
              </a:rPr>
              <a:t>Fields</a:t>
            </a:r>
            <a:endParaRPr kumimoji="0" lang="en-IN" sz="6600" b="0" i="0" u="none" strike="noStrike" cap="none" normalizeH="0" baseline="0" dirty="0">
              <a:ln>
                <a:noFill/>
              </a:ln>
              <a:solidFill>
                <a:schemeClr val="tx1">
                  <a:lumMod val="50000"/>
                </a:schemeClr>
              </a:solidFill>
              <a:effectLst/>
              <a:latin typeface="Lato" panose="020F0502020204030203" pitchFamily="34" charset="0"/>
            </a:endParaRPr>
          </a:p>
        </p:txBody>
      </p:sp>
      <p:cxnSp>
        <p:nvCxnSpPr>
          <p:cNvPr id="22" name="Connector: Elbow 21">
            <a:extLst>
              <a:ext uri="{FF2B5EF4-FFF2-40B4-BE49-F238E27FC236}">
                <a16:creationId xmlns="" xmlns:a16="http://schemas.microsoft.com/office/drawing/2014/main" id="{EE07DF68-D66F-4C7A-B0F3-9E0768504C26}"/>
              </a:ext>
            </a:extLst>
          </p:cNvPr>
          <p:cNvCxnSpPr>
            <a:cxnSpLocks/>
            <a:endCxn id="11" idx="3"/>
          </p:cNvCxnSpPr>
          <p:nvPr/>
        </p:nvCxnSpPr>
        <p:spPr bwMode="auto">
          <a:xfrm flipV="1">
            <a:off x="13218080" y="8607348"/>
            <a:ext cx="9013019" cy="2314576"/>
          </a:xfrm>
          <a:prstGeom prst="bentConnector3">
            <a:avLst>
              <a:gd name="adj1" fmla="val 50000"/>
            </a:avLst>
          </a:prstGeom>
          <a:ln w="76200">
            <a:headEnd type="none" w="sm" len="sm"/>
            <a:tailEnd type="none" w="sm" len="sm"/>
          </a:ln>
          <a:effectLst/>
        </p:spPr>
        <p:style>
          <a:lnRef idx="3">
            <a:schemeClr val="accent3"/>
          </a:lnRef>
          <a:fillRef idx="0">
            <a:schemeClr val="accent3"/>
          </a:fillRef>
          <a:effectRef idx="2">
            <a:schemeClr val="accent3"/>
          </a:effectRef>
          <a:fontRef idx="minor">
            <a:schemeClr val="tx1"/>
          </a:fontRef>
        </p:style>
      </p:cxnSp>
      <p:sp>
        <p:nvSpPr>
          <p:cNvPr id="11" name="Arrow: Pentagon 10">
            <a:extLst>
              <a:ext uri="{FF2B5EF4-FFF2-40B4-BE49-F238E27FC236}">
                <a16:creationId xmlns="" xmlns:a16="http://schemas.microsoft.com/office/drawing/2014/main" id="{5DFC9D9C-747D-4362-B62C-95075B1515CC}"/>
              </a:ext>
            </a:extLst>
          </p:cNvPr>
          <p:cNvSpPr/>
          <p:nvPr/>
        </p:nvSpPr>
        <p:spPr bwMode="auto">
          <a:xfrm flipH="1">
            <a:off x="22231099" y="7692948"/>
            <a:ext cx="8839200" cy="1828800"/>
          </a:xfrm>
          <a:prstGeom prst="homePlate">
            <a:avLst>
              <a:gd name="adj" fmla="val 34375"/>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600" b="0" i="0" u="none" strike="noStrike" cap="none" normalizeH="0" baseline="0" dirty="0">
                <a:ln>
                  <a:noFill/>
                </a:ln>
                <a:solidFill>
                  <a:schemeClr val="bg1"/>
                </a:solidFill>
                <a:effectLst/>
                <a:latin typeface="Lato" panose="020F0502020204030203" pitchFamily="34" charset="0"/>
              </a:rPr>
              <a:t>Methods</a:t>
            </a:r>
          </a:p>
        </p:txBody>
      </p:sp>
      <p:cxnSp>
        <p:nvCxnSpPr>
          <p:cNvPr id="30" name="Straight Connector 29">
            <a:extLst>
              <a:ext uri="{FF2B5EF4-FFF2-40B4-BE49-F238E27FC236}">
                <a16:creationId xmlns="" xmlns:a16="http://schemas.microsoft.com/office/drawing/2014/main" id="{539C23C9-DCA2-473B-BECE-6669F3F23E47}"/>
              </a:ext>
            </a:extLst>
          </p:cNvPr>
          <p:cNvCxnSpPr/>
          <p:nvPr/>
        </p:nvCxnSpPr>
        <p:spPr bwMode="auto">
          <a:xfrm>
            <a:off x="15427880" y="11423800"/>
            <a:ext cx="9110744" cy="0"/>
          </a:xfrm>
          <a:prstGeom prst="line">
            <a:avLst/>
          </a:prstGeom>
          <a:ln w="76200">
            <a:headEnd type="none" w="sm" len="sm"/>
            <a:tailEnd type="none" w="sm" len="sm"/>
          </a:ln>
          <a:effectLst/>
        </p:spPr>
        <p:style>
          <a:lnRef idx="3">
            <a:schemeClr val="accent3"/>
          </a:lnRef>
          <a:fillRef idx="0">
            <a:schemeClr val="accent3"/>
          </a:fillRef>
          <a:effectRef idx="2">
            <a:schemeClr val="accent3"/>
          </a:effectRef>
          <a:fontRef idx="minor">
            <a:schemeClr val="tx1"/>
          </a:fontRef>
        </p:style>
      </p:cxnSp>
      <p:sp>
        <p:nvSpPr>
          <p:cNvPr id="12" name="Arrow: Pentagon 11">
            <a:extLst>
              <a:ext uri="{FF2B5EF4-FFF2-40B4-BE49-F238E27FC236}">
                <a16:creationId xmlns="" xmlns:a16="http://schemas.microsoft.com/office/drawing/2014/main" id="{DC746AAE-96C5-4C0E-88B4-1EE34BFCD94B}"/>
              </a:ext>
            </a:extLst>
          </p:cNvPr>
          <p:cNvSpPr/>
          <p:nvPr/>
        </p:nvSpPr>
        <p:spPr bwMode="auto">
          <a:xfrm flipH="1">
            <a:off x="22231099" y="10509400"/>
            <a:ext cx="8839200" cy="1828800"/>
          </a:xfrm>
          <a:prstGeom prst="homePlate">
            <a:avLst>
              <a:gd name="adj" fmla="val 34375"/>
            </a:avLst>
          </a:prstGeom>
          <a:solidFill>
            <a:schemeClr val="accent1">
              <a:lumMod val="60000"/>
              <a:lumOff val="4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600" b="0" i="0" u="none" strike="noStrike" cap="none" normalizeH="0" baseline="0" dirty="0">
                <a:ln>
                  <a:noFill/>
                </a:ln>
                <a:solidFill>
                  <a:schemeClr val="bg1"/>
                </a:solidFill>
                <a:effectLst/>
                <a:latin typeface="Lato" panose="020F0502020204030203" pitchFamily="34" charset="0"/>
              </a:rPr>
              <a:t>Constructors</a:t>
            </a:r>
          </a:p>
        </p:txBody>
      </p:sp>
      <p:cxnSp>
        <p:nvCxnSpPr>
          <p:cNvPr id="33" name="Connector: Elbow 32">
            <a:extLst>
              <a:ext uri="{FF2B5EF4-FFF2-40B4-BE49-F238E27FC236}">
                <a16:creationId xmlns="" xmlns:a16="http://schemas.microsoft.com/office/drawing/2014/main" id="{7C5B5FC2-343F-4742-B1CC-ED265DF510D3}"/>
              </a:ext>
            </a:extLst>
          </p:cNvPr>
          <p:cNvCxnSpPr>
            <a:cxnSpLocks/>
          </p:cNvCxnSpPr>
          <p:nvPr/>
        </p:nvCxnSpPr>
        <p:spPr bwMode="auto">
          <a:xfrm>
            <a:off x="15525605" y="11903906"/>
            <a:ext cx="9013019" cy="2306637"/>
          </a:xfrm>
          <a:prstGeom prst="bentConnector3">
            <a:avLst>
              <a:gd name="adj1" fmla="val 27807"/>
            </a:avLst>
          </a:prstGeom>
          <a:ln w="76200">
            <a:headEnd type="none" w="sm" len="sm"/>
            <a:tailEnd type="none" w="sm" len="sm"/>
          </a:ln>
          <a:effectLst/>
        </p:spPr>
        <p:style>
          <a:lnRef idx="3">
            <a:schemeClr val="accent3"/>
          </a:lnRef>
          <a:fillRef idx="0">
            <a:schemeClr val="accent3"/>
          </a:fillRef>
          <a:effectRef idx="2">
            <a:schemeClr val="accent3"/>
          </a:effectRef>
          <a:fontRef idx="minor">
            <a:schemeClr val="tx1"/>
          </a:fontRef>
        </p:style>
      </p:cxnSp>
      <p:sp>
        <p:nvSpPr>
          <p:cNvPr id="13" name="Arrow: Pentagon 12">
            <a:extLst>
              <a:ext uri="{FF2B5EF4-FFF2-40B4-BE49-F238E27FC236}">
                <a16:creationId xmlns="" xmlns:a16="http://schemas.microsoft.com/office/drawing/2014/main" id="{F0D8832B-CE1A-4FE8-984E-7BD8C2051C86}"/>
              </a:ext>
            </a:extLst>
          </p:cNvPr>
          <p:cNvSpPr/>
          <p:nvPr/>
        </p:nvSpPr>
        <p:spPr bwMode="auto">
          <a:xfrm flipH="1">
            <a:off x="22231099" y="13325852"/>
            <a:ext cx="8839200" cy="1828800"/>
          </a:xfrm>
          <a:prstGeom prst="homePlate">
            <a:avLst>
              <a:gd name="adj" fmla="val 34375"/>
            </a:avLst>
          </a:prstGeom>
          <a:solidFill>
            <a:srgbClr val="3174B9"/>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600" dirty="0">
                <a:solidFill>
                  <a:schemeClr val="bg1"/>
                </a:solidFill>
                <a:latin typeface="Lato" panose="020F0502020204030203" pitchFamily="34" charset="0"/>
              </a:rPr>
              <a:t>Blocks</a:t>
            </a:r>
            <a:endParaRPr kumimoji="0" lang="en-IN" sz="6600" b="0" i="0" u="none" strike="noStrike" cap="none" normalizeH="0" baseline="0" dirty="0">
              <a:ln>
                <a:noFill/>
              </a:ln>
              <a:solidFill>
                <a:schemeClr val="bg1"/>
              </a:solidFill>
              <a:effectLst/>
              <a:latin typeface="Lato" panose="020F0502020204030203" pitchFamily="34" charset="0"/>
            </a:endParaRPr>
          </a:p>
        </p:txBody>
      </p:sp>
      <p:cxnSp>
        <p:nvCxnSpPr>
          <p:cNvPr id="36" name="Connector: Elbow 35">
            <a:extLst>
              <a:ext uri="{FF2B5EF4-FFF2-40B4-BE49-F238E27FC236}">
                <a16:creationId xmlns="" xmlns:a16="http://schemas.microsoft.com/office/drawing/2014/main" id="{C58F5EBC-4D99-4220-AC55-CE236338A948}"/>
              </a:ext>
            </a:extLst>
          </p:cNvPr>
          <p:cNvCxnSpPr>
            <a:cxnSpLocks/>
          </p:cNvCxnSpPr>
          <p:nvPr/>
        </p:nvCxnSpPr>
        <p:spPr bwMode="auto">
          <a:xfrm>
            <a:off x="15790081" y="12440768"/>
            <a:ext cx="8748795" cy="4591484"/>
          </a:xfrm>
          <a:prstGeom prst="bentConnector3">
            <a:avLst>
              <a:gd name="adj1" fmla="val 16032"/>
            </a:avLst>
          </a:prstGeom>
          <a:ln w="76200">
            <a:headEnd type="none" w="sm" len="sm"/>
            <a:tailEnd type="none" w="sm" len="sm"/>
          </a:ln>
          <a:effectLst/>
        </p:spPr>
        <p:style>
          <a:lnRef idx="3">
            <a:schemeClr val="accent3"/>
          </a:lnRef>
          <a:fillRef idx="0">
            <a:schemeClr val="accent3"/>
          </a:fillRef>
          <a:effectRef idx="2">
            <a:schemeClr val="accent3"/>
          </a:effectRef>
          <a:fontRef idx="minor">
            <a:schemeClr val="tx1"/>
          </a:fontRef>
        </p:style>
      </p:cxnSp>
      <p:sp>
        <p:nvSpPr>
          <p:cNvPr id="14" name="Arrow: Pentagon 13">
            <a:extLst>
              <a:ext uri="{FF2B5EF4-FFF2-40B4-BE49-F238E27FC236}">
                <a16:creationId xmlns="" xmlns:a16="http://schemas.microsoft.com/office/drawing/2014/main" id="{F4849E83-F711-42CA-B594-D61EF9DA3B35}"/>
              </a:ext>
            </a:extLst>
          </p:cNvPr>
          <p:cNvSpPr/>
          <p:nvPr/>
        </p:nvSpPr>
        <p:spPr bwMode="auto">
          <a:xfrm flipH="1">
            <a:off x="22250148" y="16142304"/>
            <a:ext cx="9830051" cy="1828800"/>
          </a:xfrm>
          <a:prstGeom prst="homePlate">
            <a:avLst>
              <a:gd name="adj" fmla="val 34375"/>
            </a:avLst>
          </a:prstGeom>
          <a:solidFill>
            <a:schemeClr val="accent2">
              <a:lumMod val="7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Lato" panose="020F0502020204030203" pitchFamily="34" charset="0"/>
              </a:rPr>
              <a:t>Nested Class &amp; Interface</a:t>
            </a:r>
          </a:p>
        </p:txBody>
      </p:sp>
      <p:grpSp>
        <p:nvGrpSpPr>
          <p:cNvPr id="10" name="Group 9">
            <a:extLst>
              <a:ext uri="{FF2B5EF4-FFF2-40B4-BE49-F238E27FC236}">
                <a16:creationId xmlns="" xmlns:a16="http://schemas.microsoft.com/office/drawing/2014/main" id="{A96CED4F-4F0B-4622-A5C4-27631434FFAD}"/>
              </a:ext>
            </a:extLst>
          </p:cNvPr>
          <p:cNvGrpSpPr/>
          <p:nvPr/>
        </p:nvGrpSpPr>
        <p:grpSpPr>
          <a:xfrm>
            <a:off x="6508152" y="8741106"/>
            <a:ext cx="9675282" cy="6027606"/>
            <a:chOff x="10820400" y="8561173"/>
            <a:chExt cx="12877800" cy="7293404"/>
          </a:xfrm>
        </p:grpSpPr>
        <p:sp>
          <p:nvSpPr>
            <p:cNvPr id="9" name="Rectangle 8">
              <a:extLst>
                <a:ext uri="{FF2B5EF4-FFF2-40B4-BE49-F238E27FC236}">
                  <a16:creationId xmlns="" xmlns:a16="http://schemas.microsoft.com/office/drawing/2014/main" id="{A22E0C96-AC8C-42AB-819D-CABB03AEF2C2}"/>
                </a:ext>
              </a:extLst>
            </p:cNvPr>
            <p:cNvSpPr/>
            <p:nvPr/>
          </p:nvSpPr>
          <p:spPr bwMode="auto">
            <a:xfrm>
              <a:off x="10820400" y="8561173"/>
              <a:ext cx="12877800" cy="7293404"/>
            </a:xfrm>
            <a:prstGeom prst="rect">
              <a:avLst/>
            </a:prstGeom>
            <a:solidFill>
              <a:schemeClr val="bg2">
                <a:lumMod val="90000"/>
              </a:schemeClr>
            </a:solidFill>
            <a:ln w="28575" cap="flat" cmpd="sng" algn="ctr">
              <a:noFill/>
              <a:prstDash val="solid"/>
              <a:round/>
              <a:headEnd type="none" w="sm" len="sm"/>
              <a:tailEnd type="none" w="sm" len="sm"/>
            </a:ln>
            <a:effectLst>
              <a:outerShdw blurRad="215900" dist="38100" dir="2700000" sx="101000" sy="101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400" b="0" i="0" u="none" strike="noStrike" cap="none" normalizeH="0" baseline="0">
                <a:ln>
                  <a:noFill/>
                </a:ln>
                <a:solidFill>
                  <a:schemeClr val="tx1"/>
                </a:solidFill>
                <a:effectLst/>
                <a:latin typeface="Arial" pitchFamily="34" charset="0"/>
              </a:endParaRPr>
            </a:p>
          </p:txBody>
        </p:sp>
        <p:sp>
          <p:nvSpPr>
            <p:cNvPr id="8" name="Rectangle 7">
              <a:extLst>
                <a:ext uri="{FF2B5EF4-FFF2-40B4-BE49-F238E27FC236}">
                  <a16:creationId xmlns="" xmlns:a16="http://schemas.microsoft.com/office/drawing/2014/main" id="{539514CF-1B47-427A-B650-7A00EE837A21}"/>
                </a:ext>
              </a:extLst>
            </p:cNvPr>
            <p:cNvSpPr/>
            <p:nvPr/>
          </p:nvSpPr>
          <p:spPr>
            <a:xfrm>
              <a:off x="13106400" y="9684543"/>
              <a:ext cx="9384635" cy="4842031"/>
            </a:xfrm>
            <a:prstGeom prst="rect">
              <a:avLst/>
            </a:prstGeom>
          </p:spPr>
          <p:txBody>
            <a:bodyPr>
              <a:spAutoFit/>
            </a:bodyPr>
            <a:lstStyle/>
            <a:p>
              <a:pPr>
                <a:lnSpc>
                  <a:spcPct val="150000"/>
                </a:lnSpc>
              </a:pPr>
              <a:r>
                <a:rPr lang="en-IN" sz="4800" b="1" dirty="0">
                  <a:solidFill>
                    <a:srgbClr val="7F0055"/>
                  </a:solidFill>
                  <a:latin typeface="Consolas" panose="020B0609020204030204" pitchFamily="49" charset="0"/>
                </a:rPr>
                <a:t>class</a:t>
              </a:r>
              <a:r>
                <a:rPr lang="en-IN" sz="4800" b="1" dirty="0">
                  <a:solidFill>
                    <a:srgbClr val="000000"/>
                  </a:solidFill>
                  <a:latin typeface="Consolas" panose="020B0609020204030204" pitchFamily="49" charset="0"/>
                </a:rPr>
                <a:t> &lt;</a:t>
              </a:r>
              <a:r>
                <a:rPr lang="en-IN" sz="4800" b="1" dirty="0" err="1">
                  <a:solidFill>
                    <a:srgbClr val="000000"/>
                  </a:solidFill>
                  <a:latin typeface="Consolas" panose="020B0609020204030204" pitchFamily="49" charset="0"/>
                </a:rPr>
                <a:t>class_name</a:t>
              </a:r>
              <a:r>
                <a:rPr lang="en-IN" sz="4800" b="1" dirty="0">
                  <a:solidFill>
                    <a:srgbClr val="000000"/>
                  </a:solidFill>
                  <a:latin typeface="Consolas" panose="020B0609020204030204" pitchFamily="49" charset="0"/>
                </a:rPr>
                <a:t>&gt;{  </a:t>
              </a:r>
            </a:p>
            <a:p>
              <a:pPr>
                <a:lnSpc>
                  <a:spcPct val="150000"/>
                </a:lnSpc>
              </a:pPr>
              <a:r>
                <a:rPr lang="en-IN" sz="4800" dirty="0">
                  <a:solidFill>
                    <a:srgbClr val="000000"/>
                  </a:solidFill>
                  <a:latin typeface="Consolas" panose="020B0609020204030204" pitchFamily="49" charset="0"/>
                </a:rPr>
                <a:t>    field;  </a:t>
              </a:r>
            </a:p>
            <a:p>
              <a:pPr>
                <a:lnSpc>
                  <a:spcPct val="150000"/>
                </a:lnSpc>
              </a:pPr>
              <a:r>
                <a:rPr lang="en-IN" sz="4800" dirty="0">
                  <a:solidFill>
                    <a:srgbClr val="000000"/>
                  </a:solidFill>
                  <a:latin typeface="Consolas" panose="020B0609020204030204" pitchFamily="49" charset="0"/>
                </a:rPr>
                <a:t>    method;  </a:t>
              </a:r>
            </a:p>
            <a:p>
              <a:pPr>
                <a:lnSpc>
                  <a:spcPct val="150000"/>
                </a:lnSpc>
              </a:pPr>
              <a:r>
                <a:rPr lang="en-IN" sz="4800" dirty="0">
                  <a:solidFill>
                    <a:srgbClr val="000000"/>
                  </a:solidFill>
                  <a:latin typeface="Consolas" panose="020B0609020204030204" pitchFamily="49" charset="0"/>
                </a:rPr>
                <a:t>} </a:t>
              </a:r>
              <a:endParaRPr lang="en-IN" sz="8800" dirty="0"/>
            </a:p>
          </p:txBody>
        </p:sp>
      </p:grpSp>
    </p:spTree>
    <p:extLst>
      <p:ext uri="{BB962C8B-B14F-4D97-AF65-F5344CB8AC3E}">
        <p14:creationId xmlns:p14="http://schemas.microsoft.com/office/powerpoint/2010/main" val="31906529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248400" y="7924800"/>
            <a:ext cx="30943296" cy="2084832"/>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dirty="0">
                <a:solidFill>
                  <a:srgbClr val="E61557"/>
                </a:solidFill>
                <a:latin typeface="Lato Black" panose="020F0A02020204030203" pitchFamily="34" charset="0"/>
              </a:rPr>
              <a:t>OOPS vs Procedural Programming</a:t>
            </a:r>
          </a:p>
        </p:txBody>
      </p:sp>
    </p:spTree>
    <p:extLst>
      <p:ext uri="{BB962C8B-B14F-4D97-AF65-F5344CB8AC3E}">
        <p14:creationId xmlns:p14="http://schemas.microsoft.com/office/powerpoint/2010/main" val="4027748278"/>
      </p:ext>
    </p:extLst>
  </p:cSld>
  <p:clrMapOvr>
    <a:masterClrMapping/>
  </p:clrMapOvr>
  <p:transition xmlns:p14="http://schemas.microsoft.com/office/powerpoint/2010/main" spd="slow">
    <p:cove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11" name="TextBox 10">
            <a:extLst>
              <a:ext uri="{FF2B5EF4-FFF2-40B4-BE49-F238E27FC236}">
                <a16:creationId xmlns="" xmlns:a16="http://schemas.microsoft.com/office/drawing/2014/main" id="{E75FD5A1-D081-4168-994C-CCDC3037534F}"/>
              </a:ext>
            </a:extLst>
          </p:cNvPr>
          <p:cNvSpPr txBox="1"/>
          <p:nvPr/>
        </p:nvSpPr>
        <p:spPr>
          <a:xfrm>
            <a:off x="6400800" y="3125107"/>
            <a:ext cx="19178017" cy="3631763"/>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defTabSz="914240" eaLnBrk="1" hangingPunct="1">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a:t>Object  Oriented </a:t>
            </a:r>
            <a:r>
              <a:rPr lang="en-IN" dirty="0" smtClean="0"/>
              <a:t>Programming</a:t>
            </a:r>
            <a:endParaRPr lang="en-IN" dirty="0"/>
          </a:p>
        </p:txBody>
      </p:sp>
      <p:sp>
        <p:nvSpPr>
          <p:cNvPr id="12" name="TextBox 11">
            <a:extLst>
              <a:ext uri="{FF2B5EF4-FFF2-40B4-BE49-F238E27FC236}">
                <a16:creationId xmlns="" xmlns:a16="http://schemas.microsoft.com/office/drawing/2014/main" id="{15F90ECD-C7B7-4B2A-9AD2-B68324DAECDC}"/>
              </a:ext>
            </a:extLst>
          </p:cNvPr>
          <p:cNvSpPr txBox="1"/>
          <p:nvPr/>
        </p:nvSpPr>
        <p:spPr>
          <a:xfrm>
            <a:off x="21393790" y="3357090"/>
            <a:ext cx="10357227" cy="3631763"/>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eaLnBrk="1" hangingPunct="1">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a:t>Procedural </a:t>
            </a:r>
            <a:br>
              <a:rPr lang="en-IN" dirty="0"/>
            </a:br>
            <a:r>
              <a:rPr lang="en-IN" dirty="0" smtClean="0"/>
              <a:t>Programming </a:t>
            </a:r>
            <a:endParaRPr lang="en-IN" dirty="0"/>
          </a:p>
        </p:txBody>
      </p:sp>
      <p:sp>
        <p:nvSpPr>
          <p:cNvPr id="14" name="TextBox 13">
            <a:extLst>
              <a:ext uri="{FF2B5EF4-FFF2-40B4-BE49-F238E27FC236}">
                <a16:creationId xmlns="" xmlns:a16="http://schemas.microsoft.com/office/drawing/2014/main" id="{A9C5AF4D-4A35-458E-91CD-73B452D55485}"/>
              </a:ext>
            </a:extLst>
          </p:cNvPr>
          <p:cNvSpPr txBox="1"/>
          <p:nvPr/>
        </p:nvSpPr>
        <p:spPr>
          <a:xfrm>
            <a:off x="21444633" y="7872083"/>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Top Down Approach</a:t>
            </a:r>
          </a:p>
        </p:txBody>
      </p:sp>
      <p:sp>
        <p:nvSpPr>
          <p:cNvPr id="16" name="TextBox 15">
            <a:extLst>
              <a:ext uri="{FF2B5EF4-FFF2-40B4-BE49-F238E27FC236}">
                <a16:creationId xmlns="" xmlns:a16="http://schemas.microsoft.com/office/drawing/2014/main" id="{1A09C5E3-DC80-4AF5-A750-7CC47D1CB570}"/>
              </a:ext>
            </a:extLst>
          </p:cNvPr>
          <p:cNvSpPr txBox="1"/>
          <p:nvPr/>
        </p:nvSpPr>
        <p:spPr>
          <a:xfrm>
            <a:off x="21444633" y="9382223"/>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Divided into functions</a:t>
            </a:r>
          </a:p>
        </p:txBody>
      </p:sp>
      <p:sp>
        <p:nvSpPr>
          <p:cNvPr id="22" name="TextBox 21">
            <a:extLst>
              <a:ext uri="{FF2B5EF4-FFF2-40B4-BE49-F238E27FC236}">
                <a16:creationId xmlns="" xmlns:a16="http://schemas.microsoft.com/office/drawing/2014/main" id="{6545B716-C9F9-4662-8988-39B65B3CD913}"/>
              </a:ext>
            </a:extLst>
          </p:cNvPr>
          <p:cNvSpPr txBox="1"/>
          <p:nvPr/>
        </p:nvSpPr>
        <p:spPr>
          <a:xfrm>
            <a:off x="21444633" y="10852599"/>
            <a:ext cx="11983033" cy="923330"/>
          </a:xfrm>
          <a:prstGeom prst="rect">
            <a:avLst/>
          </a:prstGeom>
          <a:noFill/>
          <a:effectLst>
            <a:innerShdw blurRad="139700">
              <a:prstClr val="black"/>
            </a:innerShdw>
          </a:effectLst>
        </p:spPr>
        <p:txBody>
          <a:bodyPr wrap="square" rtlCol="0">
            <a:spAutoFit/>
          </a:bodyPr>
          <a:lstStyle>
            <a:defPPr>
              <a:defRPr lang="en-US"/>
            </a:defPPr>
            <a:lvl1pPr algn="ctr">
              <a:defRPr sz="5400">
                <a:solidFill>
                  <a:srgbClr val="2F8BAB"/>
                </a:solidFill>
                <a:latin typeface="+mn-lt"/>
              </a:defRPr>
            </a:lvl1pPr>
          </a:lstStyle>
          <a:p>
            <a:pPr marL="685800" indent="-685800" algn="l">
              <a:buClr>
                <a:srgbClr val="E41657"/>
              </a:buClr>
              <a:buFont typeface="Wingdings" panose="05000000000000000000" pitchFamily="2" charset="2"/>
              <a:buChar char="ü"/>
            </a:pPr>
            <a:r>
              <a:rPr lang="en-IN" dirty="0">
                <a:solidFill>
                  <a:srgbClr val="000000"/>
                </a:solidFill>
                <a:latin typeface="Lato" panose="020F0502020204030203" pitchFamily="34" charset="0"/>
              </a:rPr>
              <a:t>  Doesn’t have Access Modifiers</a:t>
            </a:r>
          </a:p>
        </p:txBody>
      </p:sp>
      <p:sp>
        <p:nvSpPr>
          <p:cNvPr id="23" name="TextBox 22">
            <a:extLst>
              <a:ext uri="{FF2B5EF4-FFF2-40B4-BE49-F238E27FC236}">
                <a16:creationId xmlns="" xmlns:a16="http://schemas.microsoft.com/office/drawing/2014/main" id="{5CFB5381-673D-4D3E-BDF5-E2692579C13C}"/>
              </a:ext>
            </a:extLst>
          </p:cNvPr>
          <p:cNvSpPr txBox="1"/>
          <p:nvPr/>
        </p:nvSpPr>
        <p:spPr>
          <a:xfrm>
            <a:off x="21417739" y="12332951"/>
            <a:ext cx="11983033" cy="1754326"/>
          </a:xfrm>
          <a:prstGeom prst="rect">
            <a:avLst/>
          </a:prstGeom>
          <a:noFill/>
          <a:effectLst>
            <a:innerShdw blurRad="139700">
              <a:prstClr val="black"/>
            </a:innerShdw>
          </a:effectLst>
        </p:spPr>
        <p:txBody>
          <a:bodyPr wrap="square" rtlCol="0">
            <a:spAutoFit/>
          </a:bodyPr>
          <a:lstStyle>
            <a:defPPr>
              <a:defRPr lang="en-US"/>
            </a:defPPr>
            <a:lvl1pPr algn="ctr">
              <a:defRPr sz="5400">
                <a:solidFill>
                  <a:srgbClr val="2F8BAB"/>
                </a:solidFill>
                <a:latin typeface="+mn-lt"/>
              </a:defRPr>
            </a:lvl1pPr>
          </a:lstStyle>
          <a:p>
            <a:pPr marL="971550" indent="-971550" algn="l">
              <a:buClr>
                <a:srgbClr val="E41657"/>
              </a:buClr>
              <a:buFont typeface="Wingdings" panose="05000000000000000000" pitchFamily="2" charset="2"/>
              <a:buChar char="ü"/>
            </a:pPr>
            <a:r>
              <a:rPr lang="en-IN" dirty="0">
                <a:solidFill>
                  <a:srgbClr val="000000"/>
                </a:solidFill>
                <a:latin typeface="Lato" panose="020F0502020204030203" pitchFamily="34" charset="0"/>
              </a:rPr>
              <a:t>Data can move freely from function to function in the system</a:t>
            </a:r>
          </a:p>
        </p:txBody>
      </p:sp>
      <p:sp>
        <p:nvSpPr>
          <p:cNvPr id="25" name="TextBox 24">
            <a:extLst>
              <a:ext uri="{FF2B5EF4-FFF2-40B4-BE49-F238E27FC236}">
                <a16:creationId xmlns="" xmlns:a16="http://schemas.microsoft.com/office/drawing/2014/main" id="{195F53B5-62A6-4C5A-B242-2EFC44BEAB2E}"/>
              </a:ext>
            </a:extLst>
          </p:cNvPr>
          <p:cNvSpPr txBox="1"/>
          <p:nvPr/>
        </p:nvSpPr>
        <p:spPr>
          <a:xfrm>
            <a:off x="21395968" y="14670785"/>
            <a:ext cx="11983033" cy="923330"/>
          </a:xfrm>
          <a:prstGeom prst="rect">
            <a:avLst/>
          </a:prstGeom>
          <a:noFill/>
          <a:effectLst>
            <a:innerShdw blurRad="139700">
              <a:prstClr val="black"/>
            </a:innerShdw>
          </a:effectLst>
        </p:spPr>
        <p:txBody>
          <a:bodyPr wrap="square" rtlCol="0">
            <a:spAutoFit/>
          </a:bodyPr>
          <a:lstStyle>
            <a:defPPr>
              <a:defRPr lang="en-US"/>
            </a:defPPr>
            <a:lvl1pPr algn="ctr">
              <a:defRPr sz="5400">
                <a:solidFill>
                  <a:srgbClr val="2F8BAB"/>
                </a:solidFill>
                <a:latin typeface="+mn-lt"/>
              </a:defRPr>
            </a:lvl1pPr>
          </a:lstStyle>
          <a:p>
            <a:pPr marL="685800" indent="-685800" algn="l">
              <a:buClr>
                <a:srgbClr val="E41657"/>
              </a:buClr>
              <a:buFont typeface="Wingdings" panose="05000000000000000000" pitchFamily="2" charset="2"/>
              <a:buChar char="ü"/>
            </a:pPr>
            <a:r>
              <a:rPr lang="en-IN" dirty="0">
                <a:solidFill>
                  <a:srgbClr val="000000"/>
                </a:solidFill>
                <a:latin typeface="Lato" panose="020F0502020204030203" pitchFamily="34" charset="0"/>
              </a:rPr>
              <a:t>  Less Secure</a:t>
            </a:r>
          </a:p>
        </p:txBody>
      </p:sp>
      <p:sp>
        <p:nvSpPr>
          <p:cNvPr id="27" name="TextBox 26">
            <a:extLst>
              <a:ext uri="{FF2B5EF4-FFF2-40B4-BE49-F238E27FC236}">
                <a16:creationId xmlns="" xmlns:a16="http://schemas.microsoft.com/office/drawing/2014/main" id="{CD0B76BA-2FBF-41B8-9FAF-F523F7B94B56}"/>
              </a:ext>
            </a:extLst>
          </p:cNvPr>
          <p:cNvSpPr txBox="1"/>
          <p:nvPr/>
        </p:nvSpPr>
        <p:spPr>
          <a:xfrm>
            <a:off x="21372019" y="16114675"/>
            <a:ext cx="11983033" cy="923330"/>
          </a:xfrm>
          <a:prstGeom prst="rect">
            <a:avLst/>
          </a:prstGeom>
          <a:noFill/>
          <a:effectLst>
            <a:innerShdw blurRad="139700">
              <a:prstClr val="black"/>
            </a:innerShdw>
          </a:effectLst>
        </p:spPr>
        <p:txBody>
          <a:bodyPr wrap="square" rtlCol="0">
            <a:spAutoFit/>
          </a:bodyPr>
          <a:lstStyle>
            <a:defPPr>
              <a:defRPr lang="en-US"/>
            </a:defPPr>
            <a:lvl1pPr algn="ctr">
              <a:defRPr sz="5400">
                <a:solidFill>
                  <a:srgbClr val="2F8BAB"/>
                </a:solidFill>
                <a:latin typeface="+mn-lt"/>
              </a:defRPr>
            </a:lvl1pPr>
          </a:lstStyle>
          <a:p>
            <a:pPr marL="685800" indent="-685800" algn="l">
              <a:buClr>
                <a:srgbClr val="E41657"/>
              </a:buClr>
              <a:buFont typeface="Wingdings" panose="05000000000000000000" pitchFamily="2" charset="2"/>
              <a:buChar char="ü"/>
            </a:pPr>
            <a:r>
              <a:rPr lang="en-IN" dirty="0">
                <a:solidFill>
                  <a:srgbClr val="000000"/>
                </a:solidFill>
                <a:latin typeface="Lato" panose="020F0502020204030203" pitchFamily="34" charset="0"/>
              </a:rPr>
              <a:t>  Do not support overloading</a:t>
            </a:r>
          </a:p>
        </p:txBody>
      </p:sp>
      <p:sp>
        <p:nvSpPr>
          <p:cNvPr id="13" name="TextBox 12">
            <a:extLst>
              <a:ext uri="{FF2B5EF4-FFF2-40B4-BE49-F238E27FC236}">
                <a16:creationId xmlns="" xmlns:a16="http://schemas.microsoft.com/office/drawing/2014/main" id="{D47BEDE8-D8E8-48EF-A223-E2E1CC2EC36D}"/>
              </a:ext>
            </a:extLst>
          </p:cNvPr>
          <p:cNvSpPr txBox="1"/>
          <p:nvPr/>
        </p:nvSpPr>
        <p:spPr>
          <a:xfrm>
            <a:off x="6426927" y="7872083"/>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Bottom Up approach</a:t>
            </a:r>
          </a:p>
        </p:txBody>
      </p:sp>
      <p:sp>
        <p:nvSpPr>
          <p:cNvPr id="15" name="TextBox 14">
            <a:extLst>
              <a:ext uri="{FF2B5EF4-FFF2-40B4-BE49-F238E27FC236}">
                <a16:creationId xmlns="" xmlns:a16="http://schemas.microsoft.com/office/drawing/2014/main" id="{79BACFFA-15C6-486C-81CD-F506C06F9517}"/>
              </a:ext>
            </a:extLst>
          </p:cNvPr>
          <p:cNvSpPr txBox="1"/>
          <p:nvPr/>
        </p:nvSpPr>
        <p:spPr>
          <a:xfrm>
            <a:off x="6426926" y="9443787"/>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Divided into objects</a:t>
            </a:r>
          </a:p>
        </p:txBody>
      </p:sp>
      <p:sp>
        <p:nvSpPr>
          <p:cNvPr id="17" name="TextBox 16">
            <a:extLst>
              <a:ext uri="{FF2B5EF4-FFF2-40B4-BE49-F238E27FC236}">
                <a16:creationId xmlns="" xmlns:a16="http://schemas.microsoft.com/office/drawing/2014/main" id="{E78F459B-1539-460F-BBF4-348F764D8201}"/>
              </a:ext>
            </a:extLst>
          </p:cNvPr>
          <p:cNvSpPr txBox="1"/>
          <p:nvPr/>
        </p:nvSpPr>
        <p:spPr>
          <a:xfrm>
            <a:off x="6426926" y="10883394"/>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Has </a:t>
            </a:r>
            <a:r>
              <a:rPr lang="en-IN" sz="5400" b="1" i="1" dirty="0">
                <a:solidFill>
                  <a:srgbClr val="000000"/>
                </a:solidFill>
                <a:latin typeface="Lato" panose="020F0502020204030203" pitchFamily="34" charset="0"/>
              </a:rPr>
              <a:t>Access Modifiers</a:t>
            </a:r>
          </a:p>
        </p:txBody>
      </p:sp>
      <p:sp>
        <p:nvSpPr>
          <p:cNvPr id="19" name="TextBox 18">
            <a:extLst>
              <a:ext uri="{FF2B5EF4-FFF2-40B4-BE49-F238E27FC236}">
                <a16:creationId xmlns="" xmlns:a16="http://schemas.microsoft.com/office/drawing/2014/main" id="{2C5D7AF7-1396-43FA-BA94-7DCBCCD6267B}"/>
              </a:ext>
            </a:extLst>
          </p:cNvPr>
          <p:cNvSpPr txBox="1"/>
          <p:nvPr/>
        </p:nvSpPr>
        <p:spPr>
          <a:xfrm>
            <a:off x="6426926" y="12379117"/>
            <a:ext cx="12767602" cy="1754326"/>
          </a:xfrm>
          <a:prstGeom prst="rect">
            <a:avLst/>
          </a:prstGeom>
          <a:noFill/>
          <a:effectLst>
            <a:innerShdw blurRad="139700">
              <a:prstClr val="black"/>
            </a:innerShdw>
          </a:effectLst>
        </p:spPr>
        <p:txBody>
          <a:bodyPr wrap="square" rtlCol="0">
            <a:spAutoFit/>
          </a:bodyPr>
          <a:lstStyle>
            <a:defPPr>
              <a:defRPr lang="en-US"/>
            </a:defPPr>
            <a:lvl1pPr algn="ctr">
              <a:defRPr sz="5400">
                <a:solidFill>
                  <a:srgbClr val="313D3F"/>
                </a:solidFill>
                <a:latin typeface="+mn-lt"/>
              </a:defRPr>
            </a:lvl1pPr>
          </a:lstStyle>
          <a:p>
            <a:pPr marL="971550" indent="-971550" algn="l">
              <a:buClr>
                <a:srgbClr val="E41657"/>
              </a:buClr>
              <a:buFont typeface="Wingdings" panose="05000000000000000000" pitchFamily="2" charset="2"/>
              <a:buChar char="ü"/>
            </a:pPr>
            <a:r>
              <a:rPr lang="en-IN" dirty="0">
                <a:solidFill>
                  <a:srgbClr val="000000"/>
                </a:solidFill>
                <a:latin typeface="Lato" panose="020F0502020204030203" pitchFamily="34" charset="0"/>
              </a:rPr>
              <a:t>Objects can move &amp; communicate with each other through member functions</a:t>
            </a:r>
          </a:p>
        </p:txBody>
      </p:sp>
      <p:sp>
        <p:nvSpPr>
          <p:cNvPr id="24" name="TextBox 23">
            <a:extLst>
              <a:ext uri="{FF2B5EF4-FFF2-40B4-BE49-F238E27FC236}">
                <a16:creationId xmlns="" xmlns:a16="http://schemas.microsoft.com/office/drawing/2014/main" id="{9D0B7399-89CE-405D-90D2-1006437C2262}"/>
              </a:ext>
            </a:extLst>
          </p:cNvPr>
          <p:cNvSpPr txBox="1"/>
          <p:nvPr/>
        </p:nvSpPr>
        <p:spPr>
          <a:xfrm>
            <a:off x="6426926" y="14701580"/>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More secure</a:t>
            </a:r>
            <a:endParaRPr lang="en-IN" sz="5400" b="1" i="1" dirty="0">
              <a:solidFill>
                <a:srgbClr val="000000"/>
              </a:solidFill>
              <a:latin typeface="Lato" panose="020F0502020204030203" pitchFamily="34" charset="0"/>
            </a:endParaRPr>
          </a:p>
        </p:txBody>
      </p:sp>
      <p:sp>
        <p:nvSpPr>
          <p:cNvPr id="26" name="TextBox 25">
            <a:extLst>
              <a:ext uri="{FF2B5EF4-FFF2-40B4-BE49-F238E27FC236}">
                <a16:creationId xmlns="" xmlns:a16="http://schemas.microsoft.com/office/drawing/2014/main" id="{E6519B11-B879-4FB4-AB78-BF040BC102D2}"/>
              </a:ext>
            </a:extLst>
          </p:cNvPr>
          <p:cNvSpPr txBox="1"/>
          <p:nvPr/>
        </p:nvSpPr>
        <p:spPr>
          <a:xfrm>
            <a:off x="6426926" y="16145470"/>
            <a:ext cx="11983033" cy="923330"/>
          </a:xfrm>
          <a:prstGeom prst="rect">
            <a:avLst/>
          </a:prstGeom>
          <a:noFill/>
          <a:effectLst>
            <a:innerShdw blurRad="139700">
              <a:prstClr val="black"/>
            </a:innerShdw>
          </a:effectLst>
        </p:spPr>
        <p:txBody>
          <a:bodyPr wrap="square" rtlCol="0">
            <a:spAutoFit/>
          </a:bodyPr>
          <a:lstStyle/>
          <a:p>
            <a:pPr marL="685800" indent="-685800">
              <a:buClr>
                <a:srgbClr val="E41657"/>
              </a:buClr>
              <a:buFont typeface="Wingdings" panose="05000000000000000000" pitchFamily="2" charset="2"/>
              <a:buChar char="ü"/>
            </a:pPr>
            <a:r>
              <a:rPr lang="en-IN" sz="5400" dirty="0">
                <a:solidFill>
                  <a:srgbClr val="000000"/>
                </a:solidFill>
                <a:latin typeface="Lato" panose="020F0502020204030203" pitchFamily="34" charset="0"/>
              </a:rPr>
              <a:t>  Supports </a:t>
            </a:r>
            <a:r>
              <a:rPr lang="en-IN" sz="5400" b="1" i="1" dirty="0">
                <a:solidFill>
                  <a:srgbClr val="000000"/>
                </a:solidFill>
                <a:latin typeface="Lato" panose="020F0502020204030203" pitchFamily="34" charset="0"/>
              </a:rPr>
              <a:t>overloading</a:t>
            </a:r>
          </a:p>
        </p:txBody>
      </p:sp>
    </p:spTree>
    <p:extLst>
      <p:ext uri="{BB962C8B-B14F-4D97-AF65-F5344CB8AC3E}">
        <p14:creationId xmlns:p14="http://schemas.microsoft.com/office/powerpoint/2010/main" val="40711406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14:presetBounceEnd="44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44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4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44000">
                                          <p:cBhvr additive="base">
                                            <p:cTn id="19"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14:presetBounceEnd="44000">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14:bounceEnd="44000">
                                          <p:cBhvr additive="base">
                                            <p:cTn id="25" dur="50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26" dur="500" fill="hold"/>
                                            <p:tgtEl>
                                              <p:spTgt spid="15"/>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14:presetBounceEnd="44000">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14:bounceEnd="44000">
                                          <p:cBhvr additive="base">
                                            <p:cTn id="29" dur="5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3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14:presetBounceEnd="44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44000">
                                          <p:cBhvr additive="base">
                                            <p:cTn id="35"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44000">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14:bounceEnd="44000">
                                          <p:cBhvr additive="base">
                                            <p:cTn id="39"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14:presetBounceEnd="44000">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14:bounceEnd="44000">
                                          <p:cBhvr additive="base">
                                            <p:cTn id="45" dur="5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46" dur="500" fill="hold"/>
                                            <p:tgtEl>
                                              <p:spTgt spid="19"/>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14:presetBounceEnd="44000">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14:bounceEnd="44000">
                                          <p:cBhvr additive="base">
                                            <p:cTn id="49"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5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14:presetBounceEnd="44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4000">
                                          <p:cBhvr additive="base">
                                            <p:cTn id="55"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56" dur="500" fill="hold"/>
                                            <p:tgtEl>
                                              <p:spTgt spid="24"/>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14:presetBounceEnd="44000">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14:bounceEnd="44000">
                                          <p:cBhvr additive="base">
                                            <p:cTn id="59"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60"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14:presetBounceEnd="44000">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14:bounceEnd="44000">
                                          <p:cBhvr additive="base">
                                            <p:cTn id="65" dur="500" fill="hold"/>
                                            <p:tgtEl>
                                              <p:spTgt spid="26"/>
                                            </p:tgtEl>
                                            <p:attrNameLst>
                                              <p:attrName>ppt_x</p:attrName>
                                            </p:attrNameLst>
                                          </p:cBhvr>
                                          <p:tavLst>
                                            <p:tav tm="0">
                                              <p:val>
                                                <p:strVal val="#ppt_x"/>
                                              </p:val>
                                            </p:tav>
                                            <p:tav tm="100000">
                                              <p:val>
                                                <p:strVal val="#ppt_x"/>
                                              </p:val>
                                            </p:tav>
                                          </p:tavLst>
                                        </p:anim>
                                        <p:anim calcmode="lin" valueType="num" p14:bounceEnd="44000">
                                          <p:cBhvr additive="base">
                                            <p:cTn id="66" dur="500" fill="hold"/>
                                            <p:tgtEl>
                                              <p:spTgt spid="26"/>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14:presetBounceEnd="44000">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14:bounceEnd="44000">
                                          <p:cBhvr additive="base">
                                            <p:cTn id="69" dur="500" fill="hold"/>
                                            <p:tgtEl>
                                              <p:spTgt spid="27"/>
                                            </p:tgtEl>
                                            <p:attrNameLst>
                                              <p:attrName>ppt_x</p:attrName>
                                            </p:attrNameLst>
                                          </p:cBhvr>
                                          <p:tavLst>
                                            <p:tav tm="0">
                                              <p:val>
                                                <p:strVal val="#ppt_x"/>
                                              </p:val>
                                            </p:tav>
                                            <p:tav tm="100000">
                                              <p:val>
                                                <p:strVal val="#ppt_x"/>
                                              </p:val>
                                            </p:tav>
                                          </p:tavLst>
                                        </p:anim>
                                        <p:anim calcmode="lin" valueType="num" p14:bounceEnd="44000">
                                          <p:cBhvr additive="base">
                                            <p:cTn id="7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22" grpId="0"/>
          <p:bldP spid="23" grpId="0"/>
          <p:bldP spid="25" grpId="0"/>
          <p:bldP spid="27" grpId="0"/>
          <p:bldP spid="13" grpId="0"/>
          <p:bldP spid="15" grpId="0"/>
          <p:bldP spid="17" grpId="0"/>
          <p:bldP spid="19" grpId="0"/>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22" grpId="0"/>
          <p:bldP spid="23" grpId="0"/>
          <p:bldP spid="25" grpId="0"/>
          <p:bldP spid="27" grpId="0"/>
          <p:bldP spid="13" grpId="0"/>
          <p:bldP spid="15" grpId="0"/>
          <p:bldP spid="17" grpId="0"/>
          <p:bldP spid="19" grpId="0"/>
          <p:bldP spid="24" grpId="0"/>
          <p:bldP spid="2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629400" y="7696200"/>
            <a:ext cx="13928299" cy="2215991"/>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3800" b="0" kern="1200" dirty="0">
                <a:ln w="0"/>
                <a:solidFill>
                  <a:srgbClr val="E61557"/>
                </a:solidFill>
                <a:latin typeface="Lato Black" panose="020F0A02020204030203" pitchFamily="34" charset="0"/>
                <a:ea typeface="+mn-ea"/>
                <a:cs typeface="Calibri Light" panose="020F0302020204030204" pitchFamily="34" charset="0"/>
              </a:rPr>
              <a:t>Java Methods</a:t>
            </a:r>
          </a:p>
        </p:txBody>
      </p:sp>
    </p:spTree>
    <p:extLst>
      <p:ext uri="{BB962C8B-B14F-4D97-AF65-F5344CB8AC3E}">
        <p14:creationId xmlns:p14="http://schemas.microsoft.com/office/powerpoint/2010/main" val="7058939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ln w="76200">
            <a:headEnd type="none" w="sm" len="sm"/>
            <a:tailEnd type="none" w="sm" len="sm"/>
          </a:ln>
        </p:spPr>
      </p:pic>
      <p:sp>
        <p:nvSpPr>
          <p:cNvPr id="2" name="Title 1">
            <a:extLst>
              <a:ext uri="{FF2B5EF4-FFF2-40B4-BE49-F238E27FC236}">
                <a16:creationId xmlns="" xmlns:a16="http://schemas.microsoft.com/office/drawing/2014/main" id="{1B15E6D5-129A-4C54-93A4-237DF4A80C13}"/>
              </a:ext>
            </a:extLst>
          </p:cNvPr>
          <p:cNvSpPr>
            <a:spLocks noGrp="1"/>
          </p:cNvSpPr>
          <p:nvPr>
            <p:ph type="title"/>
          </p:nvPr>
        </p:nvSpPr>
        <p:spPr>
          <a:xfrm>
            <a:off x="6934200" y="2033917"/>
            <a:ext cx="114681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Methods</a:t>
            </a:r>
          </a:p>
        </p:txBody>
      </p:sp>
      <p:sp>
        <p:nvSpPr>
          <p:cNvPr id="4" name="Rectangle: Diagonal Corners Snipped 3">
            <a:extLst>
              <a:ext uri="{FF2B5EF4-FFF2-40B4-BE49-F238E27FC236}">
                <a16:creationId xmlns="" xmlns:a16="http://schemas.microsoft.com/office/drawing/2014/main" id="{ED4C46E0-2CC3-4BA2-A1FD-8CEB4748D7B4}"/>
              </a:ext>
            </a:extLst>
          </p:cNvPr>
          <p:cNvSpPr/>
          <p:nvPr/>
        </p:nvSpPr>
        <p:spPr bwMode="auto">
          <a:xfrm>
            <a:off x="7543800" y="4825219"/>
            <a:ext cx="25298400" cy="1751884"/>
          </a:xfrm>
          <a:prstGeom prst="snip2DiagRect">
            <a:avLst/>
          </a:prstGeom>
          <a:ln w="76200">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pPr>
            <a:r>
              <a:rPr lang="en-IN" sz="5400" dirty="0">
                <a:solidFill>
                  <a:srgbClr val="000000"/>
                </a:solidFill>
                <a:latin typeface="Lato" panose="020F0502020204030203" pitchFamily="34" charset="0"/>
              </a:rPr>
              <a:t>A method is a set of code that is grouped together to perform a specific operation</a:t>
            </a:r>
          </a:p>
        </p:txBody>
      </p:sp>
      <p:sp>
        <p:nvSpPr>
          <p:cNvPr id="8" name="Rectangle: Rounded Corners 7">
            <a:extLst>
              <a:ext uri="{FF2B5EF4-FFF2-40B4-BE49-F238E27FC236}">
                <a16:creationId xmlns="" xmlns:a16="http://schemas.microsoft.com/office/drawing/2014/main" id="{077EE023-9C84-4BDA-8548-5223A898DD93}"/>
              </a:ext>
            </a:extLst>
          </p:cNvPr>
          <p:cNvSpPr>
            <a:spLocks noChangeAspect="1"/>
          </p:cNvSpPr>
          <p:nvPr/>
        </p:nvSpPr>
        <p:spPr bwMode="auto">
          <a:xfrm>
            <a:off x="6694714" y="15769729"/>
            <a:ext cx="10206068" cy="2341941"/>
          </a:xfrm>
          <a:prstGeom prst="round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000" dirty="0">
                <a:solidFill>
                  <a:schemeClr val="bg1"/>
                </a:solidFill>
                <a:latin typeface="Lato" panose="020F0502020204030203" pitchFamily="34" charset="0"/>
              </a:rPr>
              <a:t>Pre Defined or Standard Library Methods</a:t>
            </a:r>
            <a:endParaRPr kumimoji="0" lang="en-IN" sz="6000" b="0" i="0" u="none" strike="noStrike" cap="none" normalizeH="0" baseline="0" dirty="0">
              <a:ln>
                <a:noFill/>
              </a:ln>
              <a:solidFill>
                <a:schemeClr val="bg1"/>
              </a:solidFill>
              <a:effectLst/>
              <a:latin typeface="Lato" panose="020F0502020204030203" pitchFamily="34" charset="0"/>
            </a:endParaRPr>
          </a:p>
        </p:txBody>
      </p:sp>
      <p:sp>
        <p:nvSpPr>
          <p:cNvPr id="10" name="Rectangle: Rounded Corners 9">
            <a:extLst>
              <a:ext uri="{FF2B5EF4-FFF2-40B4-BE49-F238E27FC236}">
                <a16:creationId xmlns="" xmlns:a16="http://schemas.microsoft.com/office/drawing/2014/main" id="{313DCEC8-8BAF-4539-B468-5ACD66843371}"/>
              </a:ext>
            </a:extLst>
          </p:cNvPr>
          <p:cNvSpPr>
            <a:spLocks noChangeAspect="1"/>
          </p:cNvSpPr>
          <p:nvPr/>
        </p:nvSpPr>
        <p:spPr bwMode="auto">
          <a:xfrm>
            <a:off x="25069800" y="15843719"/>
            <a:ext cx="9367868" cy="1621253"/>
          </a:xfrm>
          <a:prstGeom prst="roundRect">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000" dirty="0">
                <a:solidFill>
                  <a:schemeClr val="bg1"/>
                </a:solidFill>
                <a:latin typeface="Lato" panose="020F0502020204030203" pitchFamily="34" charset="0"/>
              </a:rPr>
              <a:t>User Defined Methods</a:t>
            </a:r>
          </a:p>
        </p:txBody>
      </p:sp>
      <p:sp>
        <p:nvSpPr>
          <p:cNvPr id="11" name="Rectangle: Diagonal Corners Snipped 10">
            <a:extLst>
              <a:ext uri="{FF2B5EF4-FFF2-40B4-BE49-F238E27FC236}">
                <a16:creationId xmlns="" xmlns:a16="http://schemas.microsoft.com/office/drawing/2014/main" id="{3FCF4673-BB3A-4D00-97D0-FF80B3A07C83}"/>
              </a:ext>
            </a:extLst>
          </p:cNvPr>
          <p:cNvSpPr/>
          <p:nvPr/>
        </p:nvSpPr>
        <p:spPr bwMode="auto">
          <a:xfrm>
            <a:off x="13049840" y="7331791"/>
            <a:ext cx="14272467" cy="1492244"/>
          </a:xfrm>
          <a:prstGeom prst="snip2DiagRect">
            <a:avLst/>
          </a:prstGeom>
          <a:ln w="76200">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pPr>
            <a:r>
              <a:rPr lang="en-IN" sz="5400" dirty="0">
                <a:solidFill>
                  <a:srgbClr val="000000"/>
                </a:solidFill>
                <a:latin typeface="Lato" panose="020F0502020204030203" pitchFamily="34" charset="0"/>
                <a:cs typeface="+mn-cs"/>
              </a:rPr>
              <a:t>A method must be written inside a class </a:t>
            </a:r>
          </a:p>
        </p:txBody>
      </p:sp>
      <p:sp>
        <p:nvSpPr>
          <p:cNvPr id="12" name="Rectangle: Diagonal Corners Snipped 11">
            <a:extLst>
              <a:ext uri="{FF2B5EF4-FFF2-40B4-BE49-F238E27FC236}">
                <a16:creationId xmlns="" xmlns:a16="http://schemas.microsoft.com/office/drawing/2014/main" id="{4337F8DE-191E-434C-8E82-EB6D0ADBFDE7}"/>
              </a:ext>
            </a:extLst>
          </p:cNvPr>
          <p:cNvSpPr/>
          <p:nvPr/>
        </p:nvSpPr>
        <p:spPr bwMode="auto">
          <a:xfrm>
            <a:off x="14824517" y="9633666"/>
            <a:ext cx="11259270" cy="1696941"/>
          </a:xfrm>
          <a:prstGeom prst="snip2DiagRect">
            <a:avLst/>
          </a:prstGeom>
          <a:ln w="76200">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pPr>
            <a:r>
              <a:rPr lang="en-IN" sz="5400" dirty="0">
                <a:solidFill>
                  <a:schemeClr val="bg2">
                    <a:lumMod val="10000"/>
                  </a:schemeClr>
                </a:solidFill>
                <a:latin typeface="Lato" panose="020F0502020204030203" pitchFamily="34" charset="0"/>
              </a:rPr>
              <a:t>Each method has its own signature</a:t>
            </a:r>
          </a:p>
        </p:txBody>
      </p:sp>
      <p:sp>
        <p:nvSpPr>
          <p:cNvPr id="3" name="Arrow: Curved Right 2">
            <a:extLst>
              <a:ext uri="{FF2B5EF4-FFF2-40B4-BE49-F238E27FC236}">
                <a16:creationId xmlns="" xmlns:a16="http://schemas.microsoft.com/office/drawing/2014/main" id="{A9F0BEB3-DB77-49E9-8D17-C78FB7E8B68F}"/>
              </a:ext>
            </a:extLst>
          </p:cNvPr>
          <p:cNvSpPr>
            <a:spLocks noChangeAspect="1"/>
          </p:cNvSpPr>
          <p:nvPr/>
        </p:nvSpPr>
        <p:spPr bwMode="auto">
          <a:xfrm rot="3328463">
            <a:off x="10815278" y="10485039"/>
            <a:ext cx="1980857" cy="5965627"/>
          </a:xfrm>
          <a:prstGeom prst="curvedRightArrow">
            <a:avLst/>
          </a:prstGeom>
          <a:solidFill>
            <a:schemeClr val="accent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accent6">
                  <a:lumMod val="75000"/>
                </a:schemeClr>
              </a:solidFill>
              <a:effectLst/>
              <a:latin typeface="Arial" pitchFamily="34" charset="0"/>
            </a:endParaRPr>
          </a:p>
        </p:txBody>
      </p:sp>
      <p:sp>
        <p:nvSpPr>
          <p:cNvPr id="14" name="Arrow: Curved Right 13">
            <a:extLst>
              <a:ext uri="{FF2B5EF4-FFF2-40B4-BE49-F238E27FC236}">
                <a16:creationId xmlns="" xmlns:a16="http://schemas.microsoft.com/office/drawing/2014/main" id="{C9698D48-91FC-404B-9C9A-8D0908EE3A44}"/>
              </a:ext>
            </a:extLst>
          </p:cNvPr>
          <p:cNvSpPr>
            <a:spLocks noChangeAspect="1"/>
          </p:cNvSpPr>
          <p:nvPr/>
        </p:nvSpPr>
        <p:spPr bwMode="auto">
          <a:xfrm rot="18271537" flipH="1">
            <a:off x="27683035" y="10485039"/>
            <a:ext cx="1980857" cy="5965627"/>
          </a:xfrm>
          <a:prstGeom prst="curvedRightArrow">
            <a:avLst/>
          </a:prstGeom>
          <a:solidFill>
            <a:schemeClr val="accent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13" name="Rectangle: Diagonal Corners Snipped 12">
            <a:extLst>
              <a:ext uri="{FF2B5EF4-FFF2-40B4-BE49-F238E27FC236}">
                <a16:creationId xmlns="" xmlns:a16="http://schemas.microsoft.com/office/drawing/2014/main" id="{A7FFED43-9EA5-40E4-845C-851C4C19EB7F}"/>
              </a:ext>
            </a:extLst>
          </p:cNvPr>
          <p:cNvSpPr/>
          <p:nvPr/>
        </p:nvSpPr>
        <p:spPr bwMode="auto">
          <a:xfrm>
            <a:off x="14288360" y="12259861"/>
            <a:ext cx="11795427" cy="1492244"/>
          </a:xfrm>
          <a:prstGeom prst="snip2DiagRect">
            <a:avLst/>
          </a:prstGeom>
          <a:ln w="76200">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pPr>
            <a:r>
              <a:rPr lang="en-IN" sz="5400" dirty="0">
                <a:solidFill>
                  <a:schemeClr val="bg2">
                    <a:lumMod val="10000"/>
                  </a:schemeClr>
                </a:solidFill>
                <a:latin typeface="Lato" panose="020F0502020204030203" pitchFamily="34" charset="0"/>
              </a:rPr>
              <a:t>Java provides two types of methods</a:t>
            </a:r>
          </a:p>
        </p:txBody>
      </p:sp>
    </p:spTree>
    <p:extLst>
      <p:ext uri="{BB962C8B-B14F-4D97-AF65-F5344CB8AC3E}">
        <p14:creationId xmlns:p14="http://schemas.microsoft.com/office/powerpoint/2010/main" val="356442204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3" grpId="0" animBg="1"/>
      <p:bldP spid="14"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9396DA1A-AC96-4061-A3A0-86992CB0EE59}"/>
              </a:ext>
            </a:extLst>
          </p:cNvPr>
          <p:cNvSpPr>
            <a:spLocks noGrp="1"/>
          </p:cNvSpPr>
          <p:nvPr>
            <p:ph type="title"/>
          </p:nvPr>
        </p:nvSpPr>
        <p:spPr>
          <a:xfrm>
            <a:off x="6705600" y="3581400"/>
            <a:ext cx="200025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User Defined Methods</a:t>
            </a:r>
          </a:p>
        </p:txBody>
      </p:sp>
      <p:sp>
        <p:nvSpPr>
          <p:cNvPr id="5" name="Rectangle: Rounded Corners 4">
            <a:extLst>
              <a:ext uri="{FF2B5EF4-FFF2-40B4-BE49-F238E27FC236}">
                <a16:creationId xmlns="" xmlns:a16="http://schemas.microsoft.com/office/drawing/2014/main" id="{4394A500-606C-496D-9B9F-A95587A3E055}"/>
              </a:ext>
            </a:extLst>
          </p:cNvPr>
          <p:cNvSpPr>
            <a:spLocks noChangeAspect="1"/>
          </p:cNvSpPr>
          <p:nvPr/>
        </p:nvSpPr>
        <p:spPr bwMode="auto">
          <a:xfrm>
            <a:off x="6696891" y="8997261"/>
            <a:ext cx="11286309" cy="2407746"/>
          </a:xfrm>
          <a:prstGeom prst="roundRect">
            <a:avLst/>
          </a:prstGeom>
          <a:noFill/>
          <a:ln w="76200" cap="flat" cmpd="sng" algn="ctr">
            <a:solidFill>
              <a:srgbClr val="19B8FF"/>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800" b="0" i="0" u="none" strike="noStrike" cap="none" normalizeH="0" baseline="0">
              <a:ln>
                <a:noFill/>
              </a:ln>
              <a:solidFill>
                <a:schemeClr val="tx1"/>
              </a:solidFill>
              <a:effectLst/>
              <a:latin typeface="Arial" pitchFamily="34" charset="0"/>
            </a:endParaRPr>
          </a:p>
        </p:txBody>
      </p:sp>
      <p:sp>
        <p:nvSpPr>
          <p:cNvPr id="6" name="Rectangle: Rounded Corners 5">
            <a:extLst>
              <a:ext uri="{FF2B5EF4-FFF2-40B4-BE49-F238E27FC236}">
                <a16:creationId xmlns="" xmlns:a16="http://schemas.microsoft.com/office/drawing/2014/main" id="{3BDA983A-62BA-48BF-919D-EE008B5F6717}"/>
              </a:ext>
            </a:extLst>
          </p:cNvPr>
          <p:cNvSpPr>
            <a:spLocks noChangeAspect="1"/>
          </p:cNvSpPr>
          <p:nvPr/>
        </p:nvSpPr>
        <p:spPr bwMode="auto">
          <a:xfrm>
            <a:off x="7279821" y="9313139"/>
            <a:ext cx="10308162" cy="1673697"/>
          </a:xfrm>
          <a:prstGeom prst="roundRect">
            <a:avLst/>
          </a:prstGeom>
          <a:solidFill>
            <a:srgbClr val="19B8FF"/>
          </a:solidFill>
          <a:ln w="76200" cap="flat" cmpd="sng" algn="ctr">
            <a:noFill/>
            <a:prstDash val="dash"/>
            <a:round/>
            <a:headEnd type="none" w="sm" len="sm"/>
            <a:tailEnd type="none" w="sm" len="sm"/>
          </a:ln>
          <a:effectLst>
            <a:outerShdw blurRad="2032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600" dirty="0">
                <a:solidFill>
                  <a:schemeClr val="bg1"/>
                </a:solidFill>
                <a:latin typeface="Lato" panose="020F0502020204030203" pitchFamily="34" charset="0"/>
              </a:rPr>
              <a:t>Method Initialization</a:t>
            </a:r>
            <a:endParaRPr kumimoji="0" lang="en-IN" sz="6600" b="0" i="0" u="none" strike="noStrike" cap="none" normalizeH="0" baseline="0" dirty="0">
              <a:ln>
                <a:noFill/>
              </a:ln>
              <a:solidFill>
                <a:schemeClr val="bg1"/>
              </a:solidFill>
              <a:effectLst/>
              <a:latin typeface="Lato" panose="020F0502020204030203" pitchFamily="34" charset="0"/>
            </a:endParaRPr>
          </a:p>
        </p:txBody>
      </p:sp>
      <p:sp>
        <p:nvSpPr>
          <p:cNvPr id="7" name="Rectangle: Rounded Corners 6">
            <a:extLst>
              <a:ext uri="{FF2B5EF4-FFF2-40B4-BE49-F238E27FC236}">
                <a16:creationId xmlns="" xmlns:a16="http://schemas.microsoft.com/office/drawing/2014/main" id="{B5414E03-2CAD-4103-A33E-D7A175EE4899}"/>
              </a:ext>
            </a:extLst>
          </p:cNvPr>
          <p:cNvSpPr>
            <a:spLocks noChangeAspect="1"/>
          </p:cNvSpPr>
          <p:nvPr/>
        </p:nvSpPr>
        <p:spPr bwMode="auto">
          <a:xfrm>
            <a:off x="6696891" y="12374597"/>
            <a:ext cx="11286309" cy="2407746"/>
          </a:xfrm>
          <a:prstGeom prst="roundRect">
            <a:avLst/>
          </a:prstGeom>
          <a:noFill/>
          <a:ln w="76200" cap="flat" cmpd="sng" algn="ctr">
            <a:solidFill>
              <a:srgbClr val="3174B9"/>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800" b="0" i="0" u="none" strike="noStrike" cap="none" normalizeH="0" baseline="0">
              <a:ln>
                <a:noFill/>
              </a:ln>
              <a:solidFill>
                <a:schemeClr val="tx1"/>
              </a:solidFill>
              <a:effectLst/>
              <a:latin typeface="Arial" pitchFamily="34" charset="0"/>
            </a:endParaRPr>
          </a:p>
        </p:txBody>
      </p:sp>
      <p:sp>
        <p:nvSpPr>
          <p:cNvPr id="8" name="Rectangle: Rounded Corners 7">
            <a:extLst>
              <a:ext uri="{FF2B5EF4-FFF2-40B4-BE49-F238E27FC236}">
                <a16:creationId xmlns="" xmlns:a16="http://schemas.microsoft.com/office/drawing/2014/main" id="{F6C1FD1D-D80D-4847-B4FE-CAC651BEF09D}"/>
              </a:ext>
            </a:extLst>
          </p:cNvPr>
          <p:cNvSpPr>
            <a:spLocks noChangeAspect="1"/>
          </p:cNvSpPr>
          <p:nvPr/>
        </p:nvSpPr>
        <p:spPr bwMode="auto">
          <a:xfrm>
            <a:off x="7279821" y="12690475"/>
            <a:ext cx="10308162" cy="1673697"/>
          </a:xfrm>
          <a:prstGeom prst="roundRect">
            <a:avLst/>
          </a:prstGeom>
          <a:solidFill>
            <a:srgbClr val="3174B9"/>
          </a:solidFill>
          <a:ln w="76200" cap="flat" cmpd="sng" algn="ctr">
            <a:noFill/>
            <a:prstDash val="dash"/>
            <a:round/>
            <a:headEnd type="none" w="sm" len="sm"/>
            <a:tailEnd type="none" w="sm" len="sm"/>
          </a:ln>
          <a:effectLst>
            <a:outerShdw blurRad="2032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600" dirty="0">
                <a:solidFill>
                  <a:schemeClr val="bg1"/>
                </a:solidFill>
                <a:latin typeface="Lato" panose="020F0502020204030203" pitchFamily="34" charset="0"/>
              </a:rPr>
              <a:t>Method Invocation</a:t>
            </a:r>
          </a:p>
        </p:txBody>
      </p:sp>
      <p:sp>
        <p:nvSpPr>
          <p:cNvPr id="9" name="TextBox 8">
            <a:extLst>
              <a:ext uri="{FF2B5EF4-FFF2-40B4-BE49-F238E27FC236}">
                <a16:creationId xmlns="" xmlns:a16="http://schemas.microsoft.com/office/drawing/2014/main" id="{C8C1B813-D9D9-450B-86CA-60D88281E522}"/>
              </a:ext>
            </a:extLst>
          </p:cNvPr>
          <p:cNvSpPr txBox="1"/>
          <p:nvPr/>
        </p:nvSpPr>
        <p:spPr>
          <a:xfrm>
            <a:off x="6705600" y="6349394"/>
            <a:ext cx="22021800" cy="1107996"/>
          </a:xfrm>
          <a:prstGeom prst="rect">
            <a:avLst/>
          </a:prstGeom>
          <a:noFill/>
        </p:spPr>
        <p:txBody>
          <a:bodyPr wrap="square" rtlCol="0">
            <a:spAutoFit/>
          </a:bodyPr>
          <a:lstStyle/>
          <a:p>
            <a:r>
              <a:rPr lang="en-IN" sz="6600" dirty="0">
                <a:solidFill>
                  <a:schemeClr val="bg2">
                    <a:lumMod val="10000"/>
                  </a:schemeClr>
                </a:solidFill>
                <a:latin typeface="Lato" panose="020F0502020204030203" pitchFamily="34" charset="0"/>
              </a:rPr>
              <a:t>To use a method, you need to perform two steps:</a:t>
            </a:r>
          </a:p>
        </p:txBody>
      </p:sp>
    </p:spTree>
    <p:extLst>
      <p:ext uri="{BB962C8B-B14F-4D97-AF65-F5344CB8AC3E}">
        <p14:creationId xmlns:p14="http://schemas.microsoft.com/office/powerpoint/2010/main" val="7894724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1B15E6D5-129A-4C54-93A4-237DF4A80C13}"/>
              </a:ext>
            </a:extLst>
          </p:cNvPr>
          <p:cNvSpPr>
            <a:spLocks noGrp="1"/>
          </p:cNvSpPr>
          <p:nvPr>
            <p:ph type="title"/>
          </p:nvPr>
        </p:nvSpPr>
        <p:spPr>
          <a:xfrm>
            <a:off x="7058297" y="1907408"/>
            <a:ext cx="100965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Methods</a:t>
            </a:r>
          </a:p>
        </p:txBody>
      </p:sp>
      <p:grpSp>
        <p:nvGrpSpPr>
          <p:cNvPr id="16" name="Group 15">
            <a:extLst>
              <a:ext uri="{FF2B5EF4-FFF2-40B4-BE49-F238E27FC236}">
                <a16:creationId xmlns="" xmlns:a16="http://schemas.microsoft.com/office/drawing/2014/main" id="{B91A5558-CE43-4F9D-94A2-C512EBB714EC}"/>
              </a:ext>
            </a:extLst>
          </p:cNvPr>
          <p:cNvGrpSpPr/>
          <p:nvPr/>
        </p:nvGrpSpPr>
        <p:grpSpPr>
          <a:xfrm>
            <a:off x="7062651" y="7102280"/>
            <a:ext cx="20477805" cy="4953000"/>
            <a:chOff x="12881980" y="7492136"/>
            <a:chExt cx="22525586" cy="4953000"/>
          </a:xfrm>
        </p:grpSpPr>
        <p:sp>
          <p:nvSpPr>
            <p:cNvPr id="3" name="Rectangle 2">
              <a:extLst>
                <a:ext uri="{FF2B5EF4-FFF2-40B4-BE49-F238E27FC236}">
                  <a16:creationId xmlns="" xmlns:a16="http://schemas.microsoft.com/office/drawing/2014/main" id="{BE472D88-1D71-4DF4-B6BE-AA5289080194}"/>
                </a:ext>
              </a:extLst>
            </p:cNvPr>
            <p:cNvSpPr/>
            <p:nvPr/>
          </p:nvSpPr>
          <p:spPr bwMode="auto">
            <a:xfrm>
              <a:off x="12881980" y="7492136"/>
              <a:ext cx="22525586" cy="4953000"/>
            </a:xfrm>
            <a:prstGeom prst="rect">
              <a:avLst/>
            </a:prstGeom>
            <a:solidFill>
              <a:schemeClr val="tx2">
                <a:lumMod val="20000"/>
                <a:lumOff val="80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6" name="Rectangle 5">
              <a:extLst>
                <a:ext uri="{FF2B5EF4-FFF2-40B4-BE49-F238E27FC236}">
                  <a16:creationId xmlns="" xmlns:a16="http://schemas.microsoft.com/office/drawing/2014/main" id="{B01EBD79-6DA4-4C14-9D41-0BA43BD9BA1F}"/>
                </a:ext>
              </a:extLst>
            </p:cNvPr>
            <p:cNvSpPr/>
            <p:nvPr/>
          </p:nvSpPr>
          <p:spPr>
            <a:xfrm>
              <a:off x="14044463" y="8260476"/>
              <a:ext cx="20200620" cy="830997"/>
            </a:xfrm>
            <a:prstGeom prst="rect">
              <a:avLst/>
            </a:prstGeom>
            <a:noFill/>
          </p:spPr>
          <p:txBody>
            <a:bodyPr wrap="square">
              <a:spAutoFit/>
            </a:bodyPr>
            <a:lstStyle/>
            <a:p>
              <a:endParaRPr lang="en-IN" sz="4800" dirty="0"/>
            </a:p>
          </p:txBody>
        </p:sp>
      </p:grpSp>
      <p:sp>
        <p:nvSpPr>
          <p:cNvPr id="17" name="Rectangle 16">
            <a:extLst>
              <a:ext uri="{FF2B5EF4-FFF2-40B4-BE49-F238E27FC236}">
                <a16:creationId xmlns="" xmlns:a16="http://schemas.microsoft.com/office/drawing/2014/main" id="{025CC744-92AF-43C9-AB93-B2D076FDECAC}"/>
              </a:ext>
            </a:extLst>
          </p:cNvPr>
          <p:cNvSpPr/>
          <p:nvPr/>
        </p:nvSpPr>
        <p:spPr>
          <a:xfrm>
            <a:off x="8443157" y="7992361"/>
            <a:ext cx="19097299" cy="3416320"/>
          </a:xfrm>
          <a:prstGeom prst="rect">
            <a:avLst/>
          </a:prstGeom>
        </p:spPr>
        <p:txBody>
          <a:bodyPr wrap="square">
            <a:spAutoFit/>
          </a:bodyPr>
          <a:lstStyle/>
          <a:p>
            <a:r>
              <a:rPr lang="en-IN" sz="5400" dirty="0">
                <a:solidFill>
                  <a:srgbClr val="000000"/>
                </a:solidFill>
                <a:latin typeface="Consolas" panose="020B0609020204030204" pitchFamily="49" charset="0"/>
              </a:rPr>
              <a:t>modifier </a:t>
            </a:r>
            <a:r>
              <a:rPr lang="en-IN" sz="5400" dirty="0" err="1">
                <a:solidFill>
                  <a:srgbClr val="000000"/>
                </a:solidFill>
                <a:latin typeface="Consolas" panose="020B0609020204030204" pitchFamily="49" charset="0"/>
              </a:rPr>
              <a:t>returnType</a:t>
            </a:r>
            <a:r>
              <a:rPr lang="en-IN" sz="5400" dirty="0">
                <a:solidFill>
                  <a:srgbClr val="000000"/>
                </a:solidFill>
                <a:latin typeface="Consolas" panose="020B0609020204030204" pitchFamily="49" charset="0"/>
              </a:rPr>
              <a:t> </a:t>
            </a:r>
            <a:r>
              <a:rPr lang="en-IN" sz="5400" dirty="0" err="1">
                <a:solidFill>
                  <a:srgbClr val="000000"/>
                </a:solidFill>
                <a:latin typeface="Consolas" panose="020B0609020204030204" pitchFamily="49" charset="0"/>
              </a:rPr>
              <a:t>nameOfMethod</a:t>
            </a:r>
            <a:r>
              <a:rPr lang="en-IN" sz="5400" dirty="0">
                <a:solidFill>
                  <a:srgbClr val="000000"/>
                </a:solidFill>
                <a:latin typeface="Consolas" panose="020B0609020204030204" pitchFamily="49" charset="0"/>
              </a:rPr>
              <a:t> (Parameter List) </a:t>
            </a:r>
            <a:r>
              <a:rPr lang="en-IN" sz="5400" dirty="0">
                <a:solidFill>
                  <a:srgbClr val="000000"/>
                </a:solidFill>
                <a:highlight>
                  <a:srgbClr val="D4D4D4"/>
                </a:highlight>
                <a:latin typeface="Consolas" panose="020B0609020204030204" pitchFamily="49" charset="0"/>
              </a:rPr>
              <a:t>{</a:t>
            </a:r>
          </a:p>
          <a:p>
            <a:r>
              <a:rPr lang="en-IN" sz="5400" dirty="0">
                <a:solidFill>
                  <a:srgbClr val="000000"/>
                </a:solidFill>
                <a:latin typeface="Consolas" panose="020B0609020204030204" pitchFamily="49" charset="0"/>
              </a:rPr>
              <a:t>   </a:t>
            </a:r>
            <a:r>
              <a:rPr lang="en-IN" sz="5400" dirty="0">
                <a:solidFill>
                  <a:srgbClr val="3F7F5F"/>
                </a:solidFill>
                <a:latin typeface="Consolas" panose="020B0609020204030204" pitchFamily="49" charset="0"/>
              </a:rPr>
              <a:t>// method body</a:t>
            </a:r>
          </a:p>
          <a:p>
            <a:r>
              <a:rPr lang="en-IN" sz="5400" dirty="0">
                <a:solidFill>
                  <a:srgbClr val="000000"/>
                </a:solidFill>
                <a:latin typeface="Consolas" panose="020B0609020204030204" pitchFamily="49" charset="0"/>
              </a:rPr>
              <a:t>}</a:t>
            </a:r>
            <a:endParaRPr lang="en-IN" sz="6600" dirty="0"/>
          </a:p>
        </p:txBody>
      </p:sp>
      <p:sp>
        <p:nvSpPr>
          <p:cNvPr id="18" name="TextBox 17">
            <a:extLst>
              <a:ext uri="{FF2B5EF4-FFF2-40B4-BE49-F238E27FC236}">
                <a16:creationId xmlns="" xmlns:a16="http://schemas.microsoft.com/office/drawing/2014/main" id="{7A7FCA11-77FE-4EBB-943C-05ECA8BA8B96}"/>
              </a:ext>
            </a:extLst>
          </p:cNvPr>
          <p:cNvSpPr txBox="1"/>
          <p:nvPr/>
        </p:nvSpPr>
        <p:spPr>
          <a:xfrm>
            <a:off x="6692283" y="12929633"/>
            <a:ext cx="25785380" cy="6740307"/>
          </a:xfrm>
          <a:prstGeom prst="rect">
            <a:avLst/>
          </a:prstGeom>
          <a:noFill/>
        </p:spPr>
        <p:txBody>
          <a:bodyPr wrap="square" rtlCol="0">
            <a:spAutoFit/>
          </a:bodyPr>
          <a:lstStyle/>
          <a:p>
            <a:pPr marL="1006475" indent="-685800">
              <a:buClr>
                <a:srgbClr val="E61557"/>
              </a:buClr>
              <a:buFont typeface="Wingdings" panose="05000000000000000000" pitchFamily="2" charset="2"/>
              <a:buChar char="ü"/>
            </a:pPr>
            <a:r>
              <a:rPr lang="en-IN" sz="5400" dirty="0">
                <a:solidFill>
                  <a:schemeClr val="bg2">
                    <a:lumMod val="10000"/>
                  </a:schemeClr>
                </a:solidFill>
                <a:latin typeface="Lato" panose="020F0502020204030203" pitchFamily="34" charset="0"/>
              </a:rPr>
              <a:t>A method can be parameterized or </a:t>
            </a:r>
            <a:r>
              <a:rPr lang="en-IN" sz="5400" dirty="0" smtClean="0">
                <a:solidFill>
                  <a:schemeClr val="bg2">
                    <a:lumMod val="10000"/>
                  </a:schemeClr>
                </a:solidFill>
                <a:latin typeface="Lato" panose="020F0502020204030203" pitchFamily="34" charset="0"/>
              </a:rPr>
              <a:t>non-parameterized</a:t>
            </a:r>
          </a:p>
          <a:p>
            <a:pPr marL="1006475" indent="-685800">
              <a:buClr>
                <a:srgbClr val="E61557"/>
              </a:buClr>
              <a:buFont typeface="Wingdings" panose="05000000000000000000" pitchFamily="2" charset="2"/>
              <a:buChar char="ü"/>
            </a:pPr>
            <a:endParaRPr lang="en-US" sz="5400" dirty="0">
              <a:solidFill>
                <a:schemeClr val="bg2">
                  <a:lumMod val="10000"/>
                </a:schemeClr>
              </a:solidFill>
              <a:latin typeface="Lato" panose="020F0502020204030203" pitchFamily="34" charset="0"/>
            </a:endParaRPr>
          </a:p>
          <a:p>
            <a:pPr marL="1006475" indent="-685800">
              <a:buClr>
                <a:srgbClr val="E61557"/>
              </a:buClr>
              <a:buFont typeface="Wingdings" panose="05000000000000000000" pitchFamily="2" charset="2"/>
              <a:buChar char="ü"/>
            </a:pPr>
            <a:r>
              <a:rPr lang="en-IN" sz="5400" dirty="0">
                <a:solidFill>
                  <a:schemeClr val="bg2">
                    <a:lumMod val="10000"/>
                  </a:schemeClr>
                </a:solidFill>
                <a:latin typeface="Lato" panose="020F0502020204030203" pitchFamily="34" charset="0"/>
              </a:rPr>
              <a:t>Method definition consists of a method header and a method </a:t>
            </a:r>
            <a:r>
              <a:rPr lang="en-IN" sz="5400" dirty="0" smtClean="0">
                <a:solidFill>
                  <a:schemeClr val="bg2">
                    <a:lumMod val="10000"/>
                  </a:schemeClr>
                </a:solidFill>
                <a:latin typeface="Lato" panose="020F0502020204030203" pitchFamily="34" charset="0"/>
              </a:rPr>
              <a:t>body</a:t>
            </a:r>
          </a:p>
          <a:p>
            <a:pPr marL="1006475" indent="-685800">
              <a:buClr>
                <a:srgbClr val="E61557"/>
              </a:buClr>
              <a:buFont typeface="Wingdings" panose="05000000000000000000" pitchFamily="2" charset="2"/>
              <a:buChar char="ü"/>
            </a:pPr>
            <a:endParaRPr lang="en-US" sz="5400" dirty="0">
              <a:solidFill>
                <a:schemeClr val="bg2">
                  <a:lumMod val="10000"/>
                </a:schemeClr>
              </a:solidFill>
              <a:latin typeface="Lato" panose="020F0502020204030203" pitchFamily="34" charset="0"/>
            </a:endParaRPr>
          </a:p>
          <a:p>
            <a:pPr marL="1006475" indent="-685800">
              <a:buClr>
                <a:srgbClr val="E61557"/>
              </a:buClr>
              <a:buFont typeface="Wingdings" panose="05000000000000000000" pitchFamily="2" charset="2"/>
              <a:buChar char="ü"/>
            </a:pPr>
            <a:r>
              <a:rPr lang="en-IN" sz="5400" dirty="0">
                <a:solidFill>
                  <a:schemeClr val="bg2">
                    <a:lumMod val="10000"/>
                  </a:schemeClr>
                </a:solidFill>
                <a:latin typeface="Lato" panose="020F0502020204030203" pitchFamily="34" charset="0"/>
              </a:rPr>
              <a:t>You can </a:t>
            </a:r>
            <a:r>
              <a:rPr lang="en-IN" sz="5400" b="1" i="1" dirty="0">
                <a:solidFill>
                  <a:schemeClr val="bg2">
                    <a:lumMod val="10000"/>
                  </a:schemeClr>
                </a:solidFill>
                <a:latin typeface="Lato" panose="020F0502020204030203" pitchFamily="34" charset="0"/>
              </a:rPr>
              <a:t>Overload Method </a:t>
            </a:r>
            <a:r>
              <a:rPr lang="en-IN" sz="5400" b="1" i="1" dirty="0" smtClean="0">
                <a:solidFill>
                  <a:schemeClr val="bg2">
                    <a:lumMod val="10000"/>
                  </a:schemeClr>
                </a:solidFill>
                <a:latin typeface="Lato" panose="020F0502020204030203" pitchFamily="34" charset="0"/>
              </a:rPr>
              <a:t> </a:t>
            </a:r>
            <a:r>
              <a:rPr lang="en-IN" sz="5400" dirty="0" smtClean="0">
                <a:solidFill>
                  <a:schemeClr val="bg2">
                    <a:lumMod val="10000"/>
                  </a:schemeClr>
                </a:solidFill>
                <a:latin typeface="Lato" panose="020F0502020204030203" pitchFamily="34" charset="0"/>
              </a:rPr>
              <a:t>i.e</a:t>
            </a:r>
            <a:r>
              <a:rPr lang="en-IN" sz="5400" dirty="0">
                <a:solidFill>
                  <a:schemeClr val="bg2">
                    <a:lumMod val="10000"/>
                  </a:schemeClr>
                </a:solidFill>
                <a:latin typeface="Lato" panose="020F0502020204030203" pitchFamily="34" charset="0"/>
              </a:rPr>
              <a:t>. Provide same name to more than one method but their data type or parameter list must be different</a:t>
            </a:r>
          </a:p>
          <a:p>
            <a:pPr marL="1006475" indent="-685800">
              <a:buFont typeface="Wingdings" panose="05000000000000000000" pitchFamily="2" charset="2"/>
              <a:buChar char="ü"/>
            </a:pPr>
            <a:endParaRPr lang="en-IN" sz="5400" dirty="0"/>
          </a:p>
          <a:p>
            <a:pPr marL="1006475" indent="-685800">
              <a:buFont typeface="Wingdings" panose="05000000000000000000" pitchFamily="2" charset="2"/>
              <a:buChar char="ü"/>
            </a:pPr>
            <a:endParaRPr lang="en-IN" sz="5400" dirty="0">
              <a:solidFill>
                <a:srgbClr val="0070C0"/>
              </a:solidFill>
              <a:latin typeface="+mn-lt"/>
            </a:endParaRPr>
          </a:p>
        </p:txBody>
      </p:sp>
      <p:sp>
        <p:nvSpPr>
          <p:cNvPr id="4" name="Rectangle 3"/>
          <p:cNvSpPr/>
          <p:nvPr/>
        </p:nvSpPr>
        <p:spPr>
          <a:xfrm>
            <a:off x="5943600" y="5056251"/>
            <a:ext cx="11610703" cy="1323439"/>
          </a:xfrm>
          <a:prstGeom prst="rect">
            <a:avLst/>
          </a:prstGeom>
        </p:spPr>
        <p:txBody>
          <a:bodyPr wrap="square">
            <a:spAutoFit/>
          </a:bodyPr>
          <a:lstStyle/>
          <a:p>
            <a:pPr algn="ctr" defTabSz="228600">
              <a:spcBef>
                <a:spcPct val="20000"/>
              </a:spcBef>
              <a:buClr>
                <a:srgbClr val="FF0000"/>
              </a:buClr>
            </a:pPr>
            <a:r>
              <a:rPr lang="en-IN" sz="8000" b="1" dirty="0">
                <a:solidFill>
                  <a:schemeClr val="bg2">
                    <a:lumMod val="10000"/>
                  </a:schemeClr>
                </a:solidFill>
                <a:latin typeface="Lato" panose="020F0502020204030203" pitchFamily="34" charset="0"/>
              </a:rPr>
              <a:t>Method Initialization</a:t>
            </a:r>
          </a:p>
        </p:txBody>
      </p:sp>
    </p:spTree>
    <p:extLst>
      <p:ext uri="{BB962C8B-B14F-4D97-AF65-F5344CB8AC3E}">
        <p14:creationId xmlns:p14="http://schemas.microsoft.com/office/powerpoint/2010/main" val="292307543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1B15E6D5-129A-4C54-93A4-237DF4A80C13}"/>
              </a:ext>
            </a:extLst>
          </p:cNvPr>
          <p:cNvSpPr>
            <a:spLocks noGrp="1"/>
          </p:cNvSpPr>
          <p:nvPr>
            <p:ph type="title"/>
          </p:nvPr>
        </p:nvSpPr>
        <p:spPr>
          <a:xfrm>
            <a:off x="7360920" y="1510683"/>
            <a:ext cx="102489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Methods</a:t>
            </a:r>
          </a:p>
        </p:txBody>
      </p:sp>
      <p:sp>
        <p:nvSpPr>
          <p:cNvPr id="10" name="Rectangle: Rounded Corners 9">
            <a:extLst>
              <a:ext uri="{FF2B5EF4-FFF2-40B4-BE49-F238E27FC236}">
                <a16:creationId xmlns="" xmlns:a16="http://schemas.microsoft.com/office/drawing/2014/main" id="{313DCEC8-8BAF-4539-B468-5ACD66843371}"/>
              </a:ext>
            </a:extLst>
          </p:cNvPr>
          <p:cNvSpPr>
            <a:spLocks noChangeAspect="1"/>
          </p:cNvSpPr>
          <p:nvPr/>
        </p:nvSpPr>
        <p:spPr bwMode="auto">
          <a:xfrm>
            <a:off x="6172200" y="3964650"/>
            <a:ext cx="11049000" cy="1464231"/>
          </a:xfrm>
          <a:prstGeom prst="roundRect">
            <a:avLst/>
          </a:prstGeom>
        </p:spPr>
        <p:txBody>
          <a:bodyPr wrap="square">
            <a:spAutoFit/>
          </a:bodyPr>
          <a:lstStyle/>
          <a:p>
            <a:pPr algn="ctr" defTabSz="228600">
              <a:spcBef>
                <a:spcPct val="20000"/>
              </a:spcBef>
              <a:buClr>
                <a:srgbClr val="FF0000"/>
              </a:buClr>
            </a:pPr>
            <a:r>
              <a:rPr lang="en-IN" sz="8000" b="1" dirty="0">
                <a:solidFill>
                  <a:schemeClr val="bg2">
                    <a:lumMod val="10000"/>
                  </a:schemeClr>
                </a:solidFill>
                <a:latin typeface="Lato" panose="020F0502020204030203" pitchFamily="34" charset="0"/>
              </a:rPr>
              <a:t>Method Invocation</a:t>
            </a:r>
          </a:p>
        </p:txBody>
      </p:sp>
      <p:sp>
        <p:nvSpPr>
          <p:cNvPr id="15" name="TextBox 14">
            <a:extLst>
              <a:ext uri="{FF2B5EF4-FFF2-40B4-BE49-F238E27FC236}">
                <a16:creationId xmlns="" xmlns:a16="http://schemas.microsoft.com/office/drawing/2014/main" id="{AA99DC2E-70BE-4822-B7D4-D0B9B98236B7}"/>
              </a:ext>
            </a:extLst>
          </p:cNvPr>
          <p:cNvSpPr txBox="1"/>
          <p:nvPr/>
        </p:nvSpPr>
        <p:spPr>
          <a:xfrm>
            <a:off x="7387046" y="11731744"/>
            <a:ext cx="25679400" cy="9233297"/>
          </a:xfrm>
          <a:prstGeom prst="rect">
            <a:avLst/>
          </a:prstGeom>
          <a:noFill/>
        </p:spPr>
        <p:txBody>
          <a:bodyPr wrap="square" rtlCol="0">
            <a:spAutoFit/>
          </a:bodyPr>
          <a:lstStyle>
            <a:defPPr>
              <a:defRPr lang="en-US"/>
            </a:defPPr>
            <a:lvl1pPr marL="1006475" indent="-685800">
              <a:buClr>
                <a:srgbClr val="E61557"/>
              </a:buClr>
              <a:buFont typeface="Wingdings" panose="05000000000000000000" pitchFamily="2" charset="2"/>
              <a:buChar char="ü"/>
              <a:defRPr sz="5400">
                <a:solidFill>
                  <a:schemeClr val="bg2">
                    <a:lumMod val="10000"/>
                  </a:schemeClr>
                </a:solidFill>
                <a:latin typeface="Lato" panose="020F0502020204030203" pitchFamily="34" charset="0"/>
              </a:defRPr>
            </a:lvl1pPr>
          </a:lstStyle>
          <a:p>
            <a:r>
              <a:rPr lang="en-IN" dirty="0"/>
              <a:t>To use a method it needs to be invoked or called</a:t>
            </a:r>
          </a:p>
          <a:p>
            <a:endParaRPr lang="en-US" dirty="0"/>
          </a:p>
          <a:p>
            <a:r>
              <a:rPr lang="en-IN" dirty="0"/>
              <a:t>When a program invokes a method, the program control gets transferred to the called method</a:t>
            </a:r>
          </a:p>
          <a:p>
            <a:endParaRPr lang="en-US" dirty="0"/>
          </a:p>
          <a:p>
            <a:r>
              <a:rPr lang="en-IN" dirty="0"/>
              <a:t>A method can be called in two ways:</a:t>
            </a:r>
          </a:p>
          <a:p>
            <a:pPr marL="2514524" lvl="1" indent="-685800">
              <a:buClr>
                <a:srgbClr val="E61557"/>
              </a:buClr>
              <a:buFont typeface="Arial" panose="020B0604020202020204" pitchFamily="34" charset="0"/>
              <a:buChar char="•"/>
            </a:pPr>
            <a:r>
              <a:rPr lang="en-IN" sz="5400" dirty="0">
                <a:solidFill>
                  <a:schemeClr val="bg2">
                    <a:lumMod val="10000"/>
                  </a:schemeClr>
                </a:solidFill>
                <a:latin typeface="Lato" panose="020F0502020204030203" pitchFamily="34" charset="0"/>
              </a:rPr>
              <a:t>Call by Value</a:t>
            </a:r>
          </a:p>
          <a:p>
            <a:pPr marL="2514524" lvl="1" indent="-685800">
              <a:buClr>
                <a:srgbClr val="E61557"/>
              </a:buClr>
              <a:buFont typeface="Arial" panose="020B0604020202020204" pitchFamily="34" charset="0"/>
              <a:buChar char="•"/>
            </a:pPr>
            <a:r>
              <a:rPr lang="en-IN" sz="5400" dirty="0">
                <a:solidFill>
                  <a:schemeClr val="bg2">
                    <a:lumMod val="10000"/>
                  </a:schemeClr>
                </a:solidFill>
                <a:latin typeface="Lato" panose="020F0502020204030203" pitchFamily="34" charset="0"/>
              </a:rPr>
              <a:t>Call by Reference</a:t>
            </a:r>
          </a:p>
          <a:p>
            <a:endParaRPr lang="en-IN" dirty="0"/>
          </a:p>
          <a:p>
            <a:endParaRPr lang="en-US" dirty="0"/>
          </a:p>
          <a:p>
            <a:endParaRPr lang="en-IN" dirty="0"/>
          </a:p>
        </p:txBody>
      </p:sp>
      <p:grpSp>
        <p:nvGrpSpPr>
          <p:cNvPr id="3" name="Group 2">
            <a:extLst>
              <a:ext uri="{FF2B5EF4-FFF2-40B4-BE49-F238E27FC236}">
                <a16:creationId xmlns="" xmlns:a16="http://schemas.microsoft.com/office/drawing/2014/main" id="{6F0A3227-38CC-493A-9069-964E7B5B7407}"/>
              </a:ext>
            </a:extLst>
          </p:cNvPr>
          <p:cNvGrpSpPr/>
          <p:nvPr/>
        </p:nvGrpSpPr>
        <p:grpSpPr>
          <a:xfrm>
            <a:off x="7401397" y="5864344"/>
            <a:ext cx="20477805" cy="4953000"/>
            <a:chOff x="13285747" y="4674191"/>
            <a:chExt cx="20477805" cy="4953000"/>
          </a:xfrm>
        </p:grpSpPr>
        <p:sp>
          <p:nvSpPr>
            <p:cNvPr id="13" name="Rectangle 12">
              <a:extLst>
                <a:ext uri="{FF2B5EF4-FFF2-40B4-BE49-F238E27FC236}">
                  <a16:creationId xmlns="" xmlns:a16="http://schemas.microsoft.com/office/drawing/2014/main" id="{E1AE6588-C06C-45D4-8AB6-2967F93AFDA7}"/>
                </a:ext>
              </a:extLst>
            </p:cNvPr>
            <p:cNvSpPr/>
            <p:nvPr/>
          </p:nvSpPr>
          <p:spPr bwMode="auto">
            <a:xfrm>
              <a:off x="13285747" y="4674191"/>
              <a:ext cx="20477805" cy="4953000"/>
            </a:xfrm>
            <a:prstGeom prst="rect">
              <a:avLst/>
            </a:prstGeom>
            <a:solidFill>
              <a:schemeClr val="tx2">
                <a:lumMod val="20000"/>
                <a:lumOff val="80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dirty="0">
                <a:ln>
                  <a:noFill/>
                </a:ln>
                <a:solidFill>
                  <a:schemeClr val="tx1"/>
                </a:solidFill>
                <a:effectLst/>
                <a:latin typeface="Arial" pitchFamily="34" charset="0"/>
              </a:endParaRPr>
            </a:p>
          </p:txBody>
        </p:sp>
        <p:sp>
          <p:nvSpPr>
            <p:cNvPr id="18" name="Rectangle 17">
              <a:extLst>
                <a:ext uri="{FF2B5EF4-FFF2-40B4-BE49-F238E27FC236}">
                  <a16:creationId xmlns="" xmlns:a16="http://schemas.microsoft.com/office/drawing/2014/main" id="{D0F2D875-6993-424A-89C7-B35B61D9A79E}"/>
                </a:ext>
              </a:extLst>
            </p:cNvPr>
            <p:cNvSpPr/>
            <p:nvPr/>
          </p:nvSpPr>
          <p:spPr>
            <a:xfrm>
              <a:off x="15475552" y="5858029"/>
              <a:ext cx="18288000" cy="2585323"/>
            </a:xfrm>
            <a:prstGeom prst="rect">
              <a:avLst/>
            </a:prstGeom>
          </p:spPr>
          <p:txBody>
            <a:bodyPr>
              <a:spAutoFit/>
            </a:bodyPr>
            <a:lstStyle/>
            <a:p>
              <a:r>
                <a:rPr lang="en-IN" sz="5400" dirty="0" err="1">
                  <a:solidFill>
                    <a:srgbClr val="000000"/>
                  </a:solidFill>
                  <a:latin typeface="Consolas" panose="020B0609020204030204" pitchFamily="49" charset="0"/>
                </a:rPr>
                <a:t>methodName</a:t>
              </a:r>
              <a:r>
                <a:rPr lang="en-IN" sz="5400" dirty="0">
                  <a:solidFill>
                    <a:srgbClr val="000000"/>
                  </a:solidFill>
                  <a:latin typeface="Consolas" panose="020B0609020204030204" pitchFamily="49" charset="0"/>
                </a:rPr>
                <a:t>()</a:t>
              </a:r>
            </a:p>
            <a:p>
              <a:endParaRPr lang="en-IN" sz="5400" dirty="0">
                <a:latin typeface="Consolas" panose="020B0609020204030204" pitchFamily="49" charset="0"/>
              </a:endParaRPr>
            </a:p>
            <a:p>
              <a:r>
                <a:rPr lang="en-IN" sz="5400" dirty="0" err="1">
                  <a:solidFill>
                    <a:srgbClr val="000000"/>
                  </a:solidFill>
                  <a:latin typeface="Consolas" panose="020B0609020204030204" pitchFamily="49" charset="0"/>
                </a:rPr>
                <a:t>methodName</a:t>
              </a:r>
              <a:r>
                <a:rPr lang="en-IN" sz="5400" dirty="0">
                  <a:solidFill>
                    <a:srgbClr val="000000"/>
                  </a:solidFill>
                  <a:latin typeface="Consolas" panose="020B0609020204030204" pitchFamily="49" charset="0"/>
                </a:rPr>
                <a:t>(parameter1, parameter2...)</a:t>
              </a:r>
              <a:endParaRPr lang="en-IN" sz="5400" dirty="0"/>
            </a:p>
          </p:txBody>
        </p:sp>
      </p:grpSp>
    </p:spTree>
    <p:extLst>
      <p:ext uri="{BB962C8B-B14F-4D97-AF65-F5344CB8AC3E}">
        <p14:creationId xmlns:p14="http://schemas.microsoft.com/office/powerpoint/2010/main" val="217927783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7010400" y="8382000"/>
            <a:ext cx="22631400" cy="2215991"/>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3800" b="0" kern="1200" dirty="0">
                <a:ln w="0"/>
                <a:solidFill>
                  <a:srgbClr val="E61557"/>
                </a:solidFill>
                <a:latin typeface="Lato Black" panose="020F0A02020204030203" pitchFamily="34" charset="0"/>
                <a:ea typeface="+mn-ea"/>
                <a:cs typeface="Calibri Light" panose="020F0302020204030204" pitchFamily="34" charset="0"/>
              </a:rPr>
              <a:t>Static Vs </a:t>
            </a:r>
            <a:r>
              <a:rPr lang="en-IN" sz="13800" b="0" kern="1200" dirty="0" smtClean="0">
                <a:ln w="0"/>
                <a:solidFill>
                  <a:srgbClr val="E61557"/>
                </a:solidFill>
                <a:latin typeface="Lato Black" panose="020F0A02020204030203" pitchFamily="34" charset="0"/>
                <a:ea typeface="+mn-ea"/>
                <a:cs typeface="Calibri Light" panose="020F0302020204030204" pitchFamily="34" charset="0"/>
              </a:rPr>
              <a:t>Non-Static</a:t>
            </a:r>
            <a:endParaRPr lang="en-IN" sz="13800" b="0" kern="1200" dirty="0">
              <a:ln w="0"/>
              <a:solidFill>
                <a:srgbClr val="E61557"/>
              </a:solidFill>
              <a:latin typeface="Lato Black" panose="020F0A02020204030203" pitchFamily="34" charset="0"/>
              <a:ea typeface="+mn-ea"/>
              <a:cs typeface="Calibri Light" panose="020F0302020204030204" pitchFamily="34" charset="0"/>
            </a:endParaRPr>
          </a:p>
        </p:txBody>
      </p:sp>
    </p:spTree>
    <p:extLst>
      <p:ext uri="{BB962C8B-B14F-4D97-AF65-F5344CB8AC3E}">
        <p14:creationId xmlns:p14="http://schemas.microsoft.com/office/powerpoint/2010/main" val="23305978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248400" y="2819400"/>
            <a:ext cx="188976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Static vs Non Static</a:t>
            </a:r>
          </a:p>
        </p:txBody>
      </p:sp>
      <p:pic>
        <p:nvPicPr>
          <p:cNvPr id="6" name="Picture 5" descr="static-vs-nonstatic.jpg"/>
          <p:cNvPicPr>
            <a:picLocks noChangeAspect="1"/>
          </p:cNvPicPr>
          <p:nvPr/>
        </p:nvPicPr>
        <p:blipFill rotWithShape="1">
          <a:blip r:embed="rId3">
            <a:extLst>
              <a:ext uri="{28A0092B-C50C-407E-A947-70E740481C1C}">
                <a14:useLocalDpi xmlns:a14="http://schemas.microsoft.com/office/drawing/2010/main" val="0"/>
              </a:ext>
            </a:extLst>
          </a:blip>
          <a:srcRect l="3839" t="15965" r="4188" b="6066"/>
          <a:stretch/>
        </p:blipFill>
        <p:spPr>
          <a:xfrm>
            <a:off x="5943600" y="5791200"/>
            <a:ext cx="20857815" cy="13275453"/>
          </a:xfrm>
          <a:prstGeom prst="rect">
            <a:avLst/>
          </a:prstGeom>
        </p:spPr>
      </p:pic>
    </p:spTree>
    <p:extLst>
      <p:ext uri="{BB962C8B-B14F-4D97-AF65-F5344CB8AC3E}">
        <p14:creationId xmlns:p14="http://schemas.microsoft.com/office/powerpoint/2010/main" val="13565133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84946"/>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1" y="-23404"/>
            <a:ext cx="36650729" cy="20594415"/>
          </a:xfrm>
          <a:prstGeom prst="rect">
            <a:avLst/>
          </a:prstGeom>
        </p:spPr>
      </p:pic>
      <p:grpSp>
        <p:nvGrpSpPr>
          <p:cNvPr id="86" name="Group 85">
            <a:extLst>
              <a:ext uri="{FF2B5EF4-FFF2-40B4-BE49-F238E27FC236}">
                <a16:creationId xmlns="" xmlns:a16="http://schemas.microsoft.com/office/drawing/2014/main" id="{D2A48D70-3D7C-4528-8106-DC81DB4E4F48}"/>
              </a:ext>
            </a:extLst>
          </p:cNvPr>
          <p:cNvGrpSpPr/>
          <p:nvPr/>
        </p:nvGrpSpPr>
        <p:grpSpPr>
          <a:xfrm>
            <a:off x="7315200" y="4419600"/>
            <a:ext cx="17906999" cy="1505347"/>
            <a:chOff x="20574000" y="3810000"/>
            <a:chExt cx="12671682" cy="1733947"/>
          </a:xfrm>
          <a:effectLst/>
        </p:grpSpPr>
        <p:sp>
          <p:nvSpPr>
            <p:cNvPr id="51" name="Freeform 14">
              <a:extLst>
                <a:ext uri="{FF2B5EF4-FFF2-40B4-BE49-F238E27FC236}">
                  <a16:creationId xmlns="" xmlns:a16="http://schemas.microsoft.com/office/drawing/2014/main" id="{E69102B1-3D6B-46AA-997D-2481FB99ABE1}"/>
                </a:ext>
              </a:extLst>
            </p:cNvPr>
            <p:cNvSpPr>
              <a:spLocks/>
            </p:cNvSpPr>
            <p:nvPr/>
          </p:nvSpPr>
          <p:spPr bwMode="auto">
            <a:xfrm>
              <a:off x="21475894" y="3810000"/>
              <a:ext cx="10445135" cy="1733947"/>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496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54" name="Freeform 17">
              <a:extLst>
                <a:ext uri="{FF2B5EF4-FFF2-40B4-BE49-F238E27FC236}">
                  <a16:creationId xmlns="" xmlns:a16="http://schemas.microsoft.com/office/drawing/2014/main" id="{2E9D3973-04A9-4923-A5C2-BFA379672CA7}"/>
                </a:ext>
              </a:extLst>
            </p:cNvPr>
            <p:cNvSpPr>
              <a:spLocks/>
            </p:cNvSpPr>
            <p:nvPr/>
          </p:nvSpPr>
          <p:spPr bwMode="auto">
            <a:xfrm>
              <a:off x="20574000" y="3810000"/>
              <a:ext cx="901898" cy="1733947"/>
            </a:xfrm>
            <a:custGeom>
              <a:avLst/>
              <a:gdLst>
                <a:gd name="T0" fmla="*/ 2 w 270"/>
                <a:gd name="T1" fmla="*/ 71 h 429"/>
                <a:gd name="T2" fmla="*/ 270 w 270"/>
                <a:gd name="T3" fmla="*/ 0 h 429"/>
                <a:gd name="T4" fmla="*/ 270 w 270"/>
                <a:gd name="T5" fmla="*/ 429 h 429"/>
                <a:gd name="T6" fmla="*/ 0 w 270"/>
                <a:gd name="T7" fmla="*/ 381 h 429"/>
                <a:gd name="T8" fmla="*/ 2 w 270"/>
                <a:gd name="T9" fmla="*/ 71 h 429"/>
                <a:gd name="T10" fmla="*/ 2 w 270"/>
                <a:gd name="T11" fmla="*/ 71 h 429"/>
              </a:gdLst>
              <a:ahLst/>
              <a:cxnLst>
                <a:cxn ang="0">
                  <a:pos x="T0" y="T1"/>
                </a:cxn>
                <a:cxn ang="0">
                  <a:pos x="T2" y="T3"/>
                </a:cxn>
                <a:cxn ang="0">
                  <a:pos x="T4" y="T5"/>
                </a:cxn>
                <a:cxn ang="0">
                  <a:pos x="T6" y="T7"/>
                </a:cxn>
                <a:cxn ang="0">
                  <a:pos x="T8" y="T9"/>
                </a:cxn>
                <a:cxn ang="0">
                  <a:pos x="T10" y="T11"/>
                </a:cxn>
              </a:cxnLst>
              <a:rect l="0" t="0" r="r" b="b"/>
              <a:pathLst>
                <a:path w="270" h="429">
                  <a:moveTo>
                    <a:pt x="2" y="71"/>
                  </a:moveTo>
                  <a:lnTo>
                    <a:pt x="270" y="0"/>
                  </a:lnTo>
                  <a:lnTo>
                    <a:pt x="270" y="429"/>
                  </a:lnTo>
                  <a:lnTo>
                    <a:pt x="0" y="381"/>
                  </a:lnTo>
                  <a:lnTo>
                    <a:pt x="2" y="71"/>
                  </a:lnTo>
                  <a:lnTo>
                    <a:pt x="2" y="71"/>
                  </a:lnTo>
                  <a:close/>
                </a:path>
              </a:pathLst>
            </a:custGeom>
            <a:solidFill>
              <a:srgbClr val="3E5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55" name="Freeform 21">
              <a:extLst>
                <a:ext uri="{FF2B5EF4-FFF2-40B4-BE49-F238E27FC236}">
                  <a16:creationId xmlns="" xmlns:a16="http://schemas.microsoft.com/office/drawing/2014/main" id="{DB19CBEE-6B2F-4BAC-BBA3-1A0B0DE04F82}"/>
                </a:ext>
              </a:extLst>
            </p:cNvPr>
            <p:cNvSpPr>
              <a:spLocks/>
            </p:cNvSpPr>
            <p:nvPr/>
          </p:nvSpPr>
          <p:spPr bwMode="auto">
            <a:xfrm>
              <a:off x="31921031" y="3810000"/>
              <a:ext cx="901898" cy="1733947"/>
            </a:xfrm>
            <a:custGeom>
              <a:avLst/>
              <a:gdLst>
                <a:gd name="T0" fmla="*/ 268 w 270"/>
                <a:gd name="T1" fmla="*/ 71 h 429"/>
                <a:gd name="T2" fmla="*/ 0 w 270"/>
                <a:gd name="T3" fmla="*/ 0 h 429"/>
                <a:gd name="T4" fmla="*/ 0 w 270"/>
                <a:gd name="T5" fmla="*/ 429 h 429"/>
                <a:gd name="T6" fmla="*/ 270 w 270"/>
                <a:gd name="T7" fmla="*/ 381 h 429"/>
                <a:gd name="T8" fmla="*/ 268 w 270"/>
                <a:gd name="T9" fmla="*/ 71 h 429"/>
                <a:gd name="T10" fmla="*/ 268 w 270"/>
                <a:gd name="T11" fmla="*/ 71 h 429"/>
              </a:gdLst>
              <a:ahLst/>
              <a:cxnLst>
                <a:cxn ang="0">
                  <a:pos x="T0" y="T1"/>
                </a:cxn>
                <a:cxn ang="0">
                  <a:pos x="T2" y="T3"/>
                </a:cxn>
                <a:cxn ang="0">
                  <a:pos x="T4" y="T5"/>
                </a:cxn>
                <a:cxn ang="0">
                  <a:pos x="T6" y="T7"/>
                </a:cxn>
                <a:cxn ang="0">
                  <a:pos x="T8" y="T9"/>
                </a:cxn>
                <a:cxn ang="0">
                  <a:pos x="T10" y="T11"/>
                </a:cxn>
              </a:cxnLst>
              <a:rect l="0" t="0" r="r" b="b"/>
              <a:pathLst>
                <a:path w="270" h="429">
                  <a:moveTo>
                    <a:pt x="268" y="71"/>
                  </a:moveTo>
                  <a:lnTo>
                    <a:pt x="0" y="0"/>
                  </a:lnTo>
                  <a:lnTo>
                    <a:pt x="0" y="429"/>
                  </a:lnTo>
                  <a:lnTo>
                    <a:pt x="270" y="381"/>
                  </a:lnTo>
                  <a:lnTo>
                    <a:pt x="268" y="71"/>
                  </a:lnTo>
                  <a:lnTo>
                    <a:pt x="268" y="71"/>
                  </a:lnTo>
                  <a:close/>
                </a:path>
              </a:pathLst>
            </a:custGeom>
            <a:solidFill>
              <a:srgbClr val="3E5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67" name="TextBox 66">
              <a:extLst>
                <a:ext uri="{FF2B5EF4-FFF2-40B4-BE49-F238E27FC236}">
                  <a16:creationId xmlns="" xmlns:a16="http://schemas.microsoft.com/office/drawing/2014/main" id="{35994B65-A0D7-4A84-8546-6362B0DAC717}"/>
                </a:ext>
              </a:extLst>
            </p:cNvPr>
            <p:cNvSpPr txBox="1"/>
            <p:nvPr/>
          </p:nvSpPr>
          <p:spPr>
            <a:xfrm>
              <a:off x="21912443" y="4063700"/>
              <a:ext cx="11333239" cy="1169900"/>
            </a:xfrm>
            <a:prstGeom prst="rect">
              <a:avLst/>
            </a:prstGeom>
            <a:noFill/>
          </p:spPr>
          <p:txBody>
            <a:bodyPr wrap="square" rtlCol="0">
              <a:spAutoFit/>
            </a:bodyPr>
            <a:lstStyle>
              <a:defPPr>
                <a:defRPr lang="en-US"/>
              </a:defPPr>
              <a:lvl1pPr>
                <a:defRPr sz="6000" b="1">
                  <a:solidFill>
                    <a:schemeClr val="bg1"/>
                  </a:solidFill>
                  <a:latin typeface="Lato" panose="020F0502020204030203" pitchFamily="34" charset="0"/>
                </a:defRPr>
              </a:lvl1pPr>
            </a:lstStyle>
            <a:p>
              <a:r>
                <a:rPr lang="en-IN" dirty="0" smtClean="0"/>
                <a:t>01. Object Oriented Programming</a:t>
              </a:r>
              <a:endParaRPr lang="en-IN" dirty="0"/>
            </a:p>
          </p:txBody>
        </p:sp>
      </p:grpSp>
      <p:grpSp>
        <p:nvGrpSpPr>
          <p:cNvPr id="87" name="Group 86">
            <a:extLst>
              <a:ext uri="{FF2B5EF4-FFF2-40B4-BE49-F238E27FC236}">
                <a16:creationId xmlns="" xmlns:a16="http://schemas.microsoft.com/office/drawing/2014/main" id="{5997C675-8DD6-4AAB-A4EF-E83D1ABC9545}"/>
              </a:ext>
            </a:extLst>
          </p:cNvPr>
          <p:cNvGrpSpPr/>
          <p:nvPr/>
        </p:nvGrpSpPr>
        <p:grpSpPr>
          <a:xfrm>
            <a:off x="7300538" y="6572671"/>
            <a:ext cx="17300144" cy="1508854"/>
            <a:chOff x="20557297" y="5962538"/>
            <a:chExt cx="12242248" cy="1737987"/>
          </a:xfrm>
          <a:effectLst/>
        </p:grpSpPr>
        <p:sp>
          <p:nvSpPr>
            <p:cNvPr id="46" name="Freeform 5">
              <a:extLst>
                <a:ext uri="{FF2B5EF4-FFF2-40B4-BE49-F238E27FC236}">
                  <a16:creationId xmlns="" xmlns:a16="http://schemas.microsoft.com/office/drawing/2014/main" id="{DD6F7234-44AC-4C88-BF4A-FE13F369E4F9}"/>
                </a:ext>
              </a:extLst>
            </p:cNvPr>
            <p:cNvSpPr>
              <a:spLocks/>
            </p:cNvSpPr>
            <p:nvPr/>
          </p:nvSpPr>
          <p:spPr bwMode="auto">
            <a:xfrm>
              <a:off x="21455852" y="5962538"/>
              <a:ext cx="10445134" cy="1737987"/>
            </a:xfrm>
            <a:custGeom>
              <a:avLst/>
              <a:gdLst>
                <a:gd name="T0" fmla="*/ 0 w 1498"/>
                <a:gd name="T1" fmla="*/ 0 h 430"/>
                <a:gd name="T2" fmla="*/ 1498 w 1498"/>
                <a:gd name="T3" fmla="*/ 0 h 430"/>
                <a:gd name="T4" fmla="*/ 1498 w 1498"/>
                <a:gd name="T5" fmla="*/ 430 h 430"/>
                <a:gd name="T6" fmla="*/ 0 w 1498"/>
                <a:gd name="T7" fmla="*/ 430 h 430"/>
                <a:gd name="T8" fmla="*/ 0 w 1498"/>
                <a:gd name="T9" fmla="*/ 0 h 430"/>
                <a:gd name="T10" fmla="*/ 0 w 1498"/>
                <a:gd name="T11" fmla="*/ 0 h 430"/>
              </a:gdLst>
              <a:ahLst/>
              <a:cxnLst>
                <a:cxn ang="0">
                  <a:pos x="T0" y="T1"/>
                </a:cxn>
                <a:cxn ang="0">
                  <a:pos x="T2" y="T3"/>
                </a:cxn>
                <a:cxn ang="0">
                  <a:pos x="T4" y="T5"/>
                </a:cxn>
                <a:cxn ang="0">
                  <a:pos x="T6" y="T7"/>
                </a:cxn>
                <a:cxn ang="0">
                  <a:pos x="T8" y="T9"/>
                </a:cxn>
                <a:cxn ang="0">
                  <a:pos x="T10" y="T11"/>
                </a:cxn>
              </a:cxnLst>
              <a:rect l="0" t="0" r="r" b="b"/>
              <a:pathLst>
                <a:path w="1498" h="430">
                  <a:moveTo>
                    <a:pt x="0" y="0"/>
                  </a:moveTo>
                  <a:lnTo>
                    <a:pt x="1498" y="0"/>
                  </a:lnTo>
                  <a:lnTo>
                    <a:pt x="1498" y="430"/>
                  </a:lnTo>
                  <a:lnTo>
                    <a:pt x="0" y="430"/>
                  </a:lnTo>
                  <a:lnTo>
                    <a:pt x="0" y="0"/>
                  </a:lnTo>
                  <a:lnTo>
                    <a:pt x="0" y="0"/>
                  </a:lnTo>
                  <a:close/>
                </a:path>
              </a:pathLst>
            </a:custGeom>
            <a:solidFill>
              <a:srgbClr val="47A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49" name="Freeform 18">
              <a:extLst>
                <a:ext uri="{FF2B5EF4-FFF2-40B4-BE49-F238E27FC236}">
                  <a16:creationId xmlns="" xmlns:a16="http://schemas.microsoft.com/office/drawing/2014/main" id="{49E1D4D9-172A-4D2E-B2DD-218B7439146B}"/>
                </a:ext>
              </a:extLst>
            </p:cNvPr>
            <p:cNvSpPr>
              <a:spLocks/>
            </p:cNvSpPr>
            <p:nvPr/>
          </p:nvSpPr>
          <p:spPr bwMode="auto">
            <a:xfrm>
              <a:off x="20557297" y="5962538"/>
              <a:ext cx="898557" cy="1737987"/>
            </a:xfrm>
            <a:custGeom>
              <a:avLst/>
              <a:gdLst>
                <a:gd name="T0" fmla="*/ 1 w 269"/>
                <a:gd name="T1" fmla="*/ 389 h 430"/>
                <a:gd name="T2" fmla="*/ 269 w 269"/>
                <a:gd name="T3" fmla="*/ 430 h 430"/>
                <a:gd name="T4" fmla="*/ 269 w 269"/>
                <a:gd name="T5" fmla="*/ 0 h 430"/>
                <a:gd name="T6" fmla="*/ 0 w 269"/>
                <a:gd name="T7" fmla="*/ 5 h 430"/>
                <a:gd name="T8" fmla="*/ 1 w 269"/>
                <a:gd name="T9" fmla="*/ 389 h 430"/>
                <a:gd name="T10" fmla="*/ 1 w 269"/>
                <a:gd name="T11" fmla="*/ 389 h 430"/>
              </a:gdLst>
              <a:ahLst/>
              <a:cxnLst>
                <a:cxn ang="0">
                  <a:pos x="T0" y="T1"/>
                </a:cxn>
                <a:cxn ang="0">
                  <a:pos x="T2" y="T3"/>
                </a:cxn>
                <a:cxn ang="0">
                  <a:pos x="T4" y="T5"/>
                </a:cxn>
                <a:cxn ang="0">
                  <a:pos x="T6" y="T7"/>
                </a:cxn>
                <a:cxn ang="0">
                  <a:pos x="T8" y="T9"/>
                </a:cxn>
                <a:cxn ang="0">
                  <a:pos x="T10" y="T11"/>
                </a:cxn>
              </a:cxnLst>
              <a:rect l="0" t="0" r="r" b="b"/>
              <a:pathLst>
                <a:path w="269" h="430">
                  <a:moveTo>
                    <a:pt x="1" y="389"/>
                  </a:moveTo>
                  <a:lnTo>
                    <a:pt x="269" y="430"/>
                  </a:lnTo>
                  <a:lnTo>
                    <a:pt x="269" y="0"/>
                  </a:lnTo>
                  <a:lnTo>
                    <a:pt x="0" y="5"/>
                  </a:lnTo>
                  <a:lnTo>
                    <a:pt x="1" y="389"/>
                  </a:lnTo>
                  <a:lnTo>
                    <a:pt x="1" y="389"/>
                  </a:lnTo>
                  <a:close/>
                </a:path>
              </a:pathLst>
            </a:custGeom>
            <a:solidFill>
              <a:srgbClr val="3DA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50" name="Freeform 22">
              <a:extLst>
                <a:ext uri="{FF2B5EF4-FFF2-40B4-BE49-F238E27FC236}">
                  <a16:creationId xmlns="" xmlns:a16="http://schemas.microsoft.com/office/drawing/2014/main" id="{DE935D31-FC14-4EBB-9177-90B1AA6D3B04}"/>
                </a:ext>
              </a:extLst>
            </p:cNvPr>
            <p:cNvSpPr>
              <a:spLocks/>
            </p:cNvSpPr>
            <p:nvPr/>
          </p:nvSpPr>
          <p:spPr bwMode="auto">
            <a:xfrm>
              <a:off x="31900988" y="5962538"/>
              <a:ext cx="898557" cy="1737987"/>
            </a:xfrm>
            <a:custGeom>
              <a:avLst/>
              <a:gdLst>
                <a:gd name="T0" fmla="*/ 268 w 269"/>
                <a:gd name="T1" fmla="*/ 389 h 430"/>
                <a:gd name="T2" fmla="*/ 0 w 269"/>
                <a:gd name="T3" fmla="*/ 430 h 430"/>
                <a:gd name="T4" fmla="*/ 0 w 269"/>
                <a:gd name="T5" fmla="*/ 0 h 430"/>
                <a:gd name="T6" fmla="*/ 269 w 269"/>
                <a:gd name="T7" fmla="*/ 5 h 430"/>
                <a:gd name="T8" fmla="*/ 268 w 269"/>
                <a:gd name="T9" fmla="*/ 389 h 430"/>
                <a:gd name="T10" fmla="*/ 268 w 269"/>
                <a:gd name="T11" fmla="*/ 389 h 430"/>
              </a:gdLst>
              <a:ahLst/>
              <a:cxnLst>
                <a:cxn ang="0">
                  <a:pos x="T0" y="T1"/>
                </a:cxn>
                <a:cxn ang="0">
                  <a:pos x="T2" y="T3"/>
                </a:cxn>
                <a:cxn ang="0">
                  <a:pos x="T4" y="T5"/>
                </a:cxn>
                <a:cxn ang="0">
                  <a:pos x="T6" y="T7"/>
                </a:cxn>
                <a:cxn ang="0">
                  <a:pos x="T8" y="T9"/>
                </a:cxn>
                <a:cxn ang="0">
                  <a:pos x="T10" y="T11"/>
                </a:cxn>
              </a:cxnLst>
              <a:rect l="0" t="0" r="r" b="b"/>
              <a:pathLst>
                <a:path w="269" h="430">
                  <a:moveTo>
                    <a:pt x="268" y="389"/>
                  </a:moveTo>
                  <a:lnTo>
                    <a:pt x="0" y="430"/>
                  </a:lnTo>
                  <a:lnTo>
                    <a:pt x="0" y="0"/>
                  </a:lnTo>
                  <a:lnTo>
                    <a:pt x="269" y="5"/>
                  </a:lnTo>
                  <a:lnTo>
                    <a:pt x="268" y="389"/>
                  </a:lnTo>
                  <a:lnTo>
                    <a:pt x="268" y="389"/>
                  </a:lnTo>
                  <a:close/>
                </a:path>
              </a:pathLst>
            </a:custGeom>
            <a:solidFill>
              <a:srgbClr val="3DA5C9"/>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68" name="TextBox 67">
              <a:extLst>
                <a:ext uri="{FF2B5EF4-FFF2-40B4-BE49-F238E27FC236}">
                  <a16:creationId xmlns="" xmlns:a16="http://schemas.microsoft.com/office/drawing/2014/main" id="{4AA99649-DDE0-45CC-86FB-763484C16BE4}"/>
                </a:ext>
              </a:extLst>
            </p:cNvPr>
            <p:cNvSpPr txBox="1"/>
            <p:nvPr/>
          </p:nvSpPr>
          <p:spPr>
            <a:xfrm>
              <a:off x="21906116" y="6164362"/>
              <a:ext cx="8067072" cy="1169901"/>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02. OOPS Vs Procedural</a:t>
              </a:r>
              <a:endParaRPr lang="en-IN" sz="6000" b="1" dirty="0">
                <a:solidFill>
                  <a:schemeClr val="bg1"/>
                </a:solidFill>
                <a:latin typeface="Lato" panose="020F0502020204030203" pitchFamily="34" charset="0"/>
              </a:endParaRPr>
            </a:p>
          </p:txBody>
        </p:sp>
      </p:grpSp>
      <p:grpSp>
        <p:nvGrpSpPr>
          <p:cNvPr id="88" name="Group 87">
            <a:extLst>
              <a:ext uri="{FF2B5EF4-FFF2-40B4-BE49-F238E27FC236}">
                <a16:creationId xmlns="" xmlns:a16="http://schemas.microsoft.com/office/drawing/2014/main" id="{E1655D5B-C3A7-4952-A535-540F6E05C3D3}"/>
              </a:ext>
            </a:extLst>
          </p:cNvPr>
          <p:cNvGrpSpPr/>
          <p:nvPr/>
        </p:nvGrpSpPr>
        <p:grpSpPr>
          <a:xfrm>
            <a:off x="7288301" y="8630848"/>
            <a:ext cx="17356788" cy="1638687"/>
            <a:chOff x="20557297" y="8001000"/>
            <a:chExt cx="12282332" cy="1887536"/>
          </a:xfrm>
          <a:effectLst/>
        </p:grpSpPr>
        <p:sp>
          <p:nvSpPr>
            <p:cNvPr id="41" name="Freeform 11">
              <a:extLst>
                <a:ext uri="{FF2B5EF4-FFF2-40B4-BE49-F238E27FC236}">
                  <a16:creationId xmlns="" xmlns:a16="http://schemas.microsoft.com/office/drawing/2014/main" id="{76563E7C-FB33-41D9-9F59-65D31966310E}"/>
                </a:ext>
              </a:extLst>
            </p:cNvPr>
            <p:cNvSpPr>
              <a:spLocks/>
            </p:cNvSpPr>
            <p:nvPr/>
          </p:nvSpPr>
          <p:spPr bwMode="auto">
            <a:xfrm>
              <a:off x="21475894" y="8154590"/>
              <a:ext cx="10445134" cy="1733946"/>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F25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44" name="Freeform 19">
              <a:extLst>
                <a:ext uri="{FF2B5EF4-FFF2-40B4-BE49-F238E27FC236}">
                  <a16:creationId xmlns="" xmlns:a16="http://schemas.microsoft.com/office/drawing/2014/main" id="{F85A3F3D-C866-4B6B-88EE-594455644B27}"/>
                </a:ext>
              </a:extLst>
            </p:cNvPr>
            <p:cNvSpPr>
              <a:spLocks/>
            </p:cNvSpPr>
            <p:nvPr/>
          </p:nvSpPr>
          <p:spPr bwMode="auto">
            <a:xfrm>
              <a:off x="20557297" y="8001000"/>
              <a:ext cx="918599" cy="1887536"/>
            </a:xfrm>
            <a:custGeom>
              <a:avLst/>
              <a:gdLst>
                <a:gd name="T0" fmla="*/ 0 w 275"/>
                <a:gd name="T1" fmla="*/ 358 h 467"/>
                <a:gd name="T2" fmla="*/ 275 w 275"/>
                <a:gd name="T3" fmla="*/ 467 h 467"/>
                <a:gd name="T4" fmla="*/ 275 w 275"/>
                <a:gd name="T5" fmla="*/ 38 h 467"/>
                <a:gd name="T6" fmla="*/ 0 w 275"/>
                <a:gd name="T7" fmla="*/ 0 h 467"/>
                <a:gd name="T8" fmla="*/ 0 w 275"/>
                <a:gd name="T9" fmla="*/ 358 h 467"/>
                <a:gd name="T10" fmla="*/ 0 w 275"/>
                <a:gd name="T11" fmla="*/ 358 h 467"/>
              </a:gdLst>
              <a:ahLst/>
              <a:cxnLst>
                <a:cxn ang="0">
                  <a:pos x="T0" y="T1"/>
                </a:cxn>
                <a:cxn ang="0">
                  <a:pos x="T2" y="T3"/>
                </a:cxn>
                <a:cxn ang="0">
                  <a:pos x="T4" y="T5"/>
                </a:cxn>
                <a:cxn ang="0">
                  <a:pos x="T6" y="T7"/>
                </a:cxn>
                <a:cxn ang="0">
                  <a:pos x="T8" y="T9"/>
                </a:cxn>
                <a:cxn ang="0">
                  <a:pos x="T10" y="T11"/>
                </a:cxn>
              </a:cxnLst>
              <a:rect l="0" t="0" r="r" b="b"/>
              <a:pathLst>
                <a:path w="275" h="467">
                  <a:moveTo>
                    <a:pt x="0" y="358"/>
                  </a:moveTo>
                  <a:lnTo>
                    <a:pt x="275" y="467"/>
                  </a:lnTo>
                  <a:lnTo>
                    <a:pt x="275" y="38"/>
                  </a:lnTo>
                  <a:lnTo>
                    <a:pt x="0" y="0"/>
                  </a:lnTo>
                  <a:lnTo>
                    <a:pt x="0" y="358"/>
                  </a:lnTo>
                  <a:lnTo>
                    <a:pt x="0" y="358"/>
                  </a:lnTo>
                  <a:close/>
                </a:path>
              </a:pathLst>
            </a:custGeom>
            <a:solidFill>
              <a:srgbClr val="EA5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45" name="Freeform 23">
              <a:extLst>
                <a:ext uri="{FF2B5EF4-FFF2-40B4-BE49-F238E27FC236}">
                  <a16:creationId xmlns="" xmlns:a16="http://schemas.microsoft.com/office/drawing/2014/main" id="{1E1ADB71-6283-4C3F-BE70-CD305364D8F9}"/>
                </a:ext>
              </a:extLst>
            </p:cNvPr>
            <p:cNvSpPr>
              <a:spLocks/>
            </p:cNvSpPr>
            <p:nvPr/>
          </p:nvSpPr>
          <p:spPr bwMode="auto">
            <a:xfrm>
              <a:off x="31921030" y="8001000"/>
              <a:ext cx="918599" cy="1887536"/>
            </a:xfrm>
            <a:custGeom>
              <a:avLst/>
              <a:gdLst>
                <a:gd name="T0" fmla="*/ 275 w 275"/>
                <a:gd name="T1" fmla="*/ 358 h 467"/>
                <a:gd name="T2" fmla="*/ 0 w 275"/>
                <a:gd name="T3" fmla="*/ 467 h 467"/>
                <a:gd name="T4" fmla="*/ 0 w 275"/>
                <a:gd name="T5" fmla="*/ 38 h 467"/>
                <a:gd name="T6" fmla="*/ 275 w 275"/>
                <a:gd name="T7" fmla="*/ 0 h 467"/>
                <a:gd name="T8" fmla="*/ 275 w 275"/>
                <a:gd name="T9" fmla="*/ 358 h 467"/>
                <a:gd name="T10" fmla="*/ 275 w 275"/>
                <a:gd name="T11" fmla="*/ 358 h 467"/>
              </a:gdLst>
              <a:ahLst/>
              <a:cxnLst>
                <a:cxn ang="0">
                  <a:pos x="T0" y="T1"/>
                </a:cxn>
                <a:cxn ang="0">
                  <a:pos x="T2" y="T3"/>
                </a:cxn>
                <a:cxn ang="0">
                  <a:pos x="T4" y="T5"/>
                </a:cxn>
                <a:cxn ang="0">
                  <a:pos x="T6" y="T7"/>
                </a:cxn>
                <a:cxn ang="0">
                  <a:pos x="T8" y="T9"/>
                </a:cxn>
                <a:cxn ang="0">
                  <a:pos x="T10" y="T11"/>
                </a:cxn>
              </a:cxnLst>
              <a:rect l="0" t="0" r="r" b="b"/>
              <a:pathLst>
                <a:path w="275" h="467">
                  <a:moveTo>
                    <a:pt x="275" y="358"/>
                  </a:moveTo>
                  <a:lnTo>
                    <a:pt x="0" y="467"/>
                  </a:lnTo>
                  <a:lnTo>
                    <a:pt x="0" y="38"/>
                  </a:lnTo>
                  <a:lnTo>
                    <a:pt x="275" y="0"/>
                  </a:lnTo>
                  <a:lnTo>
                    <a:pt x="275" y="358"/>
                  </a:lnTo>
                  <a:lnTo>
                    <a:pt x="275" y="358"/>
                  </a:lnTo>
                  <a:close/>
                </a:path>
              </a:pathLst>
            </a:custGeom>
            <a:solidFill>
              <a:srgbClr val="EA5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69" name="TextBox 68">
              <a:extLst>
                <a:ext uri="{FF2B5EF4-FFF2-40B4-BE49-F238E27FC236}">
                  <a16:creationId xmlns="" xmlns:a16="http://schemas.microsoft.com/office/drawing/2014/main" id="{2F7546C0-F6FD-477F-8C96-F9E53D722A8E}"/>
                </a:ext>
              </a:extLst>
            </p:cNvPr>
            <p:cNvSpPr txBox="1"/>
            <p:nvPr/>
          </p:nvSpPr>
          <p:spPr>
            <a:xfrm>
              <a:off x="21914776" y="8421294"/>
              <a:ext cx="8067072" cy="1169900"/>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03. OOPS Concepts</a:t>
              </a:r>
              <a:endParaRPr lang="en-IN" sz="6000" b="1" dirty="0">
                <a:solidFill>
                  <a:schemeClr val="bg1"/>
                </a:solidFill>
                <a:latin typeface="Lato" panose="020F0502020204030203" pitchFamily="34" charset="0"/>
              </a:endParaRPr>
            </a:p>
          </p:txBody>
        </p:sp>
      </p:grpSp>
      <p:grpSp>
        <p:nvGrpSpPr>
          <p:cNvPr id="89" name="Group 88">
            <a:extLst>
              <a:ext uri="{FF2B5EF4-FFF2-40B4-BE49-F238E27FC236}">
                <a16:creationId xmlns="" xmlns:a16="http://schemas.microsoft.com/office/drawing/2014/main" id="{6638E1E4-4510-4565-9E42-1E1E9D4E4A81}"/>
              </a:ext>
            </a:extLst>
          </p:cNvPr>
          <p:cNvGrpSpPr/>
          <p:nvPr/>
        </p:nvGrpSpPr>
        <p:grpSpPr>
          <a:xfrm>
            <a:off x="7331338" y="10640290"/>
            <a:ext cx="17281262" cy="1824661"/>
            <a:chOff x="20584020" y="9982200"/>
            <a:chExt cx="12228886" cy="2101752"/>
          </a:xfrm>
          <a:effectLst/>
        </p:grpSpPr>
        <p:sp>
          <p:nvSpPr>
            <p:cNvPr id="36" name="Freeform 8">
              <a:extLst>
                <a:ext uri="{FF2B5EF4-FFF2-40B4-BE49-F238E27FC236}">
                  <a16:creationId xmlns="" xmlns:a16="http://schemas.microsoft.com/office/drawing/2014/main" id="{CB24B25B-61CE-4E08-BF46-F57D17A88BFF}"/>
                </a:ext>
              </a:extLst>
            </p:cNvPr>
            <p:cNvSpPr>
              <a:spLocks/>
            </p:cNvSpPr>
            <p:nvPr/>
          </p:nvSpPr>
          <p:spPr bwMode="auto">
            <a:xfrm>
              <a:off x="21475894" y="10350005"/>
              <a:ext cx="10445134" cy="1733947"/>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F9A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39" name="Freeform 20">
              <a:extLst>
                <a:ext uri="{FF2B5EF4-FFF2-40B4-BE49-F238E27FC236}">
                  <a16:creationId xmlns="" xmlns:a16="http://schemas.microsoft.com/office/drawing/2014/main" id="{6BA72CA6-3798-474D-BC60-E6CDBFAEBE6A}"/>
                </a:ext>
              </a:extLst>
            </p:cNvPr>
            <p:cNvSpPr>
              <a:spLocks/>
            </p:cNvSpPr>
            <p:nvPr/>
          </p:nvSpPr>
          <p:spPr bwMode="auto">
            <a:xfrm>
              <a:off x="20584020" y="9982200"/>
              <a:ext cx="891876" cy="2101752"/>
            </a:xfrm>
            <a:custGeom>
              <a:avLst/>
              <a:gdLst>
                <a:gd name="T0" fmla="*/ 6 w 267"/>
                <a:gd name="T1" fmla="*/ 385 h 520"/>
                <a:gd name="T2" fmla="*/ 267 w 267"/>
                <a:gd name="T3" fmla="*/ 520 h 520"/>
                <a:gd name="T4" fmla="*/ 267 w 267"/>
                <a:gd name="T5" fmla="*/ 91 h 520"/>
                <a:gd name="T6" fmla="*/ 0 w 267"/>
                <a:gd name="T7" fmla="*/ 0 h 520"/>
                <a:gd name="T8" fmla="*/ 6 w 267"/>
                <a:gd name="T9" fmla="*/ 385 h 520"/>
                <a:gd name="T10" fmla="*/ 6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6" y="385"/>
                  </a:moveTo>
                  <a:lnTo>
                    <a:pt x="267" y="520"/>
                  </a:lnTo>
                  <a:lnTo>
                    <a:pt x="267" y="91"/>
                  </a:lnTo>
                  <a:lnTo>
                    <a:pt x="0" y="0"/>
                  </a:lnTo>
                  <a:lnTo>
                    <a:pt x="6" y="385"/>
                  </a:lnTo>
                  <a:lnTo>
                    <a:pt x="6" y="385"/>
                  </a:lnTo>
                  <a:close/>
                </a:path>
              </a:pathLst>
            </a:custGeom>
            <a:solidFill>
              <a:srgbClr val="F29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40" name="Freeform 24">
              <a:extLst>
                <a:ext uri="{FF2B5EF4-FFF2-40B4-BE49-F238E27FC236}">
                  <a16:creationId xmlns="" xmlns:a16="http://schemas.microsoft.com/office/drawing/2014/main" id="{C854738D-37C6-4222-92C4-66F5098B6AD3}"/>
                </a:ext>
              </a:extLst>
            </p:cNvPr>
            <p:cNvSpPr>
              <a:spLocks/>
            </p:cNvSpPr>
            <p:nvPr/>
          </p:nvSpPr>
          <p:spPr bwMode="auto">
            <a:xfrm>
              <a:off x="31921030" y="9982200"/>
              <a:ext cx="891876" cy="2101752"/>
            </a:xfrm>
            <a:custGeom>
              <a:avLst/>
              <a:gdLst>
                <a:gd name="T0" fmla="*/ 261 w 267"/>
                <a:gd name="T1" fmla="*/ 385 h 520"/>
                <a:gd name="T2" fmla="*/ 0 w 267"/>
                <a:gd name="T3" fmla="*/ 520 h 520"/>
                <a:gd name="T4" fmla="*/ 0 w 267"/>
                <a:gd name="T5" fmla="*/ 91 h 520"/>
                <a:gd name="T6" fmla="*/ 267 w 267"/>
                <a:gd name="T7" fmla="*/ 0 h 520"/>
                <a:gd name="T8" fmla="*/ 261 w 267"/>
                <a:gd name="T9" fmla="*/ 385 h 520"/>
                <a:gd name="T10" fmla="*/ 261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261" y="385"/>
                  </a:moveTo>
                  <a:lnTo>
                    <a:pt x="0" y="520"/>
                  </a:lnTo>
                  <a:lnTo>
                    <a:pt x="0" y="91"/>
                  </a:lnTo>
                  <a:lnTo>
                    <a:pt x="267" y="0"/>
                  </a:lnTo>
                  <a:lnTo>
                    <a:pt x="261" y="385"/>
                  </a:lnTo>
                  <a:lnTo>
                    <a:pt x="261" y="385"/>
                  </a:lnTo>
                  <a:close/>
                </a:path>
              </a:pathLst>
            </a:custGeom>
            <a:solidFill>
              <a:srgbClr val="F29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70" name="TextBox 69">
              <a:extLst>
                <a:ext uri="{FF2B5EF4-FFF2-40B4-BE49-F238E27FC236}">
                  <a16:creationId xmlns="" xmlns:a16="http://schemas.microsoft.com/office/drawing/2014/main" id="{2A5A4E4F-54F5-487C-8963-7D2635585F13}"/>
                </a:ext>
              </a:extLst>
            </p:cNvPr>
            <p:cNvSpPr txBox="1"/>
            <p:nvPr/>
          </p:nvSpPr>
          <p:spPr>
            <a:xfrm>
              <a:off x="21949112" y="10632027"/>
              <a:ext cx="8067072" cy="1169900"/>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04. Encapsulation</a:t>
              </a:r>
              <a:endParaRPr lang="en-IN" sz="6000" b="1" dirty="0">
                <a:solidFill>
                  <a:schemeClr val="bg1"/>
                </a:solidFill>
                <a:latin typeface="Lato" panose="020F0502020204030203" pitchFamily="34" charset="0"/>
              </a:endParaRPr>
            </a:p>
          </p:txBody>
        </p:sp>
      </p:grpSp>
      <p:grpSp>
        <p:nvGrpSpPr>
          <p:cNvPr id="90" name="Group 89">
            <a:extLst>
              <a:ext uri="{FF2B5EF4-FFF2-40B4-BE49-F238E27FC236}">
                <a16:creationId xmlns="" xmlns:a16="http://schemas.microsoft.com/office/drawing/2014/main" id="{AA5C82E0-AB65-4C98-873F-9579160C767D}"/>
              </a:ext>
            </a:extLst>
          </p:cNvPr>
          <p:cNvGrpSpPr/>
          <p:nvPr/>
        </p:nvGrpSpPr>
        <p:grpSpPr>
          <a:xfrm>
            <a:off x="7331338" y="12773890"/>
            <a:ext cx="17281262" cy="1824661"/>
            <a:chOff x="20584020" y="12115800"/>
            <a:chExt cx="12228886" cy="2101752"/>
          </a:xfrm>
          <a:effectLst/>
        </p:grpSpPr>
        <p:sp>
          <p:nvSpPr>
            <p:cNvPr id="57" name="Freeform 8">
              <a:extLst>
                <a:ext uri="{FF2B5EF4-FFF2-40B4-BE49-F238E27FC236}">
                  <a16:creationId xmlns="" xmlns:a16="http://schemas.microsoft.com/office/drawing/2014/main" id="{533602BC-E238-409A-BD20-8CDC68682618}"/>
                </a:ext>
              </a:extLst>
            </p:cNvPr>
            <p:cNvSpPr>
              <a:spLocks/>
            </p:cNvSpPr>
            <p:nvPr/>
          </p:nvSpPr>
          <p:spPr bwMode="auto">
            <a:xfrm>
              <a:off x="21475894" y="12483605"/>
              <a:ext cx="10445134" cy="1733947"/>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F25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60" name="Freeform 20">
              <a:extLst>
                <a:ext uri="{FF2B5EF4-FFF2-40B4-BE49-F238E27FC236}">
                  <a16:creationId xmlns="" xmlns:a16="http://schemas.microsoft.com/office/drawing/2014/main" id="{E5EFB499-C4BA-4AA3-BEA3-6F817358441C}"/>
                </a:ext>
              </a:extLst>
            </p:cNvPr>
            <p:cNvSpPr>
              <a:spLocks/>
            </p:cNvSpPr>
            <p:nvPr/>
          </p:nvSpPr>
          <p:spPr bwMode="auto">
            <a:xfrm>
              <a:off x="20584020" y="12115800"/>
              <a:ext cx="891876" cy="2101752"/>
            </a:xfrm>
            <a:custGeom>
              <a:avLst/>
              <a:gdLst>
                <a:gd name="T0" fmla="*/ 6 w 267"/>
                <a:gd name="T1" fmla="*/ 385 h 520"/>
                <a:gd name="T2" fmla="*/ 267 w 267"/>
                <a:gd name="T3" fmla="*/ 520 h 520"/>
                <a:gd name="T4" fmla="*/ 267 w 267"/>
                <a:gd name="T5" fmla="*/ 91 h 520"/>
                <a:gd name="T6" fmla="*/ 0 w 267"/>
                <a:gd name="T7" fmla="*/ 0 h 520"/>
                <a:gd name="T8" fmla="*/ 6 w 267"/>
                <a:gd name="T9" fmla="*/ 385 h 520"/>
                <a:gd name="T10" fmla="*/ 6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6" y="385"/>
                  </a:moveTo>
                  <a:lnTo>
                    <a:pt x="267" y="520"/>
                  </a:lnTo>
                  <a:lnTo>
                    <a:pt x="267" y="91"/>
                  </a:lnTo>
                  <a:lnTo>
                    <a:pt x="0" y="0"/>
                  </a:lnTo>
                  <a:lnTo>
                    <a:pt x="6" y="385"/>
                  </a:lnTo>
                  <a:lnTo>
                    <a:pt x="6" y="385"/>
                  </a:lnTo>
                  <a:close/>
                </a:path>
              </a:pathLst>
            </a:custGeom>
            <a:solidFill>
              <a:srgbClr val="EA5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61" name="Freeform 24">
              <a:extLst>
                <a:ext uri="{FF2B5EF4-FFF2-40B4-BE49-F238E27FC236}">
                  <a16:creationId xmlns="" xmlns:a16="http://schemas.microsoft.com/office/drawing/2014/main" id="{4A4828B7-5622-4309-8CA7-52B85CF37C56}"/>
                </a:ext>
              </a:extLst>
            </p:cNvPr>
            <p:cNvSpPr>
              <a:spLocks/>
            </p:cNvSpPr>
            <p:nvPr/>
          </p:nvSpPr>
          <p:spPr bwMode="auto">
            <a:xfrm>
              <a:off x="31921030" y="12115800"/>
              <a:ext cx="891876" cy="2101752"/>
            </a:xfrm>
            <a:custGeom>
              <a:avLst/>
              <a:gdLst>
                <a:gd name="T0" fmla="*/ 261 w 267"/>
                <a:gd name="T1" fmla="*/ 385 h 520"/>
                <a:gd name="T2" fmla="*/ 0 w 267"/>
                <a:gd name="T3" fmla="*/ 520 h 520"/>
                <a:gd name="T4" fmla="*/ 0 w 267"/>
                <a:gd name="T5" fmla="*/ 91 h 520"/>
                <a:gd name="T6" fmla="*/ 267 w 267"/>
                <a:gd name="T7" fmla="*/ 0 h 520"/>
                <a:gd name="T8" fmla="*/ 261 w 267"/>
                <a:gd name="T9" fmla="*/ 385 h 520"/>
                <a:gd name="T10" fmla="*/ 261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261" y="385"/>
                  </a:moveTo>
                  <a:lnTo>
                    <a:pt x="0" y="520"/>
                  </a:lnTo>
                  <a:lnTo>
                    <a:pt x="0" y="91"/>
                  </a:lnTo>
                  <a:lnTo>
                    <a:pt x="267" y="0"/>
                  </a:lnTo>
                  <a:lnTo>
                    <a:pt x="261" y="385"/>
                  </a:lnTo>
                  <a:lnTo>
                    <a:pt x="261" y="385"/>
                  </a:lnTo>
                  <a:close/>
                </a:path>
              </a:pathLst>
            </a:custGeom>
            <a:solidFill>
              <a:srgbClr val="EA5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71" name="TextBox 70">
              <a:extLst>
                <a:ext uri="{FF2B5EF4-FFF2-40B4-BE49-F238E27FC236}">
                  <a16:creationId xmlns="" xmlns:a16="http://schemas.microsoft.com/office/drawing/2014/main" id="{0DD19F72-7563-4BF6-AE2F-02F7C618436C}"/>
                </a:ext>
              </a:extLst>
            </p:cNvPr>
            <p:cNvSpPr txBox="1"/>
            <p:nvPr/>
          </p:nvSpPr>
          <p:spPr>
            <a:xfrm>
              <a:off x="21911043" y="12695665"/>
              <a:ext cx="9877344" cy="1169900"/>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05. Abstraction</a:t>
              </a:r>
              <a:endParaRPr lang="en-IN" sz="6000" b="1" dirty="0">
                <a:solidFill>
                  <a:schemeClr val="bg1"/>
                </a:solidFill>
                <a:latin typeface="Lato" panose="020F0502020204030203" pitchFamily="34" charset="0"/>
              </a:endParaRPr>
            </a:p>
          </p:txBody>
        </p:sp>
      </p:grpSp>
      <p:grpSp>
        <p:nvGrpSpPr>
          <p:cNvPr id="91" name="Group 90">
            <a:extLst>
              <a:ext uri="{FF2B5EF4-FFF2-40B4-BE49-F238E27FC236}">
                <a16:creationId xmlns="" xmlns:a16="http://schemas.microsoft.com/office/drawing/2014/main" id="{DAF348FE-70DF-4BFC-82D3-09B89CDA0DC3}"/>
              </a:ext>
            </a:extLst>
          </p:cNvPr>
          <p:cNvGrpSpPr/>
          <p:nvPr/>
        </p:nvGrpSpPr>
        <p:grpSpPr>
          <a:xfrm>
            <a:off x="7331338" y="14986462"/>
            <a:ext cx="17281262" cy="1824661"/>
            <a:chOff x="20584020" y="14328372"/>
            <a:chExt cx="12228886" cy="2101752"/>
          </a:xfrm>
          <a:effectLst/>
        </p:grpSpPr>
        <p:sp>
          <p:nvSpPr>
            <p:cNvPr id="73" name="Freeform 8">
              <a:extLst>
                <a:ext uri="{FF2B5EF4-FFF2-40B4-BE49-F238E27FC236}">
                  <a16:creationId xmlns="" xmlns:a16="http://schemas.microsoft.com/office/drawing/2014/main" id="{9D5E56A5-ADE2-435F-9206-873910676570}"/>
                </a:ext>
              </a:extLst>
            </p:cNvPr>
            <p:cNvSpPr>
              <a:spLocks/>
            </p:cNvSpPr>
            <p:nvPr/>
          </p:nvSpPr>
          <p:spPr bwMode="auto">
            <a:xfrm>
              <a:off x="21475894" y="14696177"/>
              <a:ext cx="10445134" cy="1733947"/>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47A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75" name="Freeform 20">
              <a:extLst>
                <a:ext uri="{FF2B5EF4-FFF2-40B4-BE49-F238E27FC236}">
                  <a16:creationId xmlns="" xmlns:a16="http://schemas.microsoft.com/office/drawing/2014/main" id="{C05C14BC-D0B6-4056-B0B4-2DCEEB7E0113}"/>
                </a:ext>
              </a:extLst>
            </p:cNvPr>
            <p:cNvSpPr>
              <a:spLocks/>
            </p:cNvSpPr>
            <p:nvPr/>
          </p:nvSpPr>
          <p:spPr bwMode="auto">
            <a:xfrm>
              <a:off x="20584020" y="14328372"/>
              <a:ext cx="891876" cy="2101752"/>
            </a:xfrm>
            <a:custGeom>
              <a:avLst/>
              <a:gdLst>
                <a:gd name="T0" fmla="*/ 6 w 267"/>
                <a:gd name="T1" fmla="*/ 385 h 520"/>
                <a:gd name="T2" fmla="*/ 267 w 267"/>
                <a:gd name="T3" fmla="*/ 520 h 520"/>
                <a:gd name="T4" fmla="*/ 267 w 267"/>
                <a:gd name="T5" fmla="*/ 91 h 520"/>
                <a:gd name="T6" fmla="*/ 0 w 267"/>
                <a:gd name="T7" fmla="*/ 0 h 520"/>
                <a:gd name="T8" fmla="*/ 6 w 267"/>
                <a:gd name="T9" fmla="*/ 385 h 520"/>
                <a:gd name="T10" fmla="*/ 6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6" y="385"/>
                  </a:moveTo>
                  <a:lnTo>
                    <a:pt x="267" y="520"/>
                  </a:lnTo>
                  <a:lnTo>
                    <a:pt x="267" y="91"/>
                  </a:lnTo>
                  <a:lnTo>
                    <a:pt x="0" y="0"/>
                  </a:lnTo>
                  <a:lnTo>
                    <a:pt x="6" y="385"/>
                  </a:lnTo>
                  <a:lnTo>
                    <a:pt x="6" y="385"/>
                  </a:lnTo>
                  <a:close/>
                </a:path>
              </a:pathLst>
            </a:custGeom>
            <a:solidFill>
              <a:srgbClr val="3DA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76" name="Freeform 24">
              <a:extLst>
                <a:ext uri="{FF2B5EF4-FFF2-40B4-BE49-F238E27FC236}">
                  <a16:creationId xmlns="" xmlns:a16="http://schemas.microsoft.com/office/drawing/2014/main" id="{B1CC3B8A-28B5-4056-8B46-9E24E12C84C1}"/>
                </a:ext>
              </a:extLst>
            </p:cNvPr>
            <p:cNvSpPr>
              <a:spLocks/>
            </p:cNvSpPr>
            <p:nvPr/>
          </p:nvSpPr>
          <p:spPr bwMode="auto">
            <a:xfrm>
              <a:off x="31921030" y="14328372"/>
              <a:ext cx="891876" cy="2101752"/>
            </a:xfrm>
            <a:custGeom>
              <a:avLst/>
              <a:gdLst>
                <a:gd name="T0" fmla="*/ 261 w 267"/>
                <a:gd name="T1" fmla="*/ 385 h 520"/>
                <a:gd name="T2" fmla="*/ 0 w 267"/>
                <a:gd name="T3" fmla="*/ 520 h 520"/>
                <a:gd name="T4" fmla="*/ 0 w 267"/>
                <a:gd name="T5" fmla="*/ 91 h 520"/>
                <a:gd name="T6" fmla="*/ 267 w 267"/>
                <a:gd name="T7" fmla="*/ 0 h 520"/>
                <a:gd name="T8" fmla="*/ 261 w 267"/>
                <a:gd name="T9" fmla="*/ 385 h 520"/>
                <a:gd name="T10" fmla="*/ 261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261" y="385"/>
                  </a:moveTo>
                  <a:lnTo>
                    <a:pt x="0" y="520"/>
                  </a:lnTo>
                  <a:lnTo>
                    <a:pt x="0" y="91"/>
                  </a:lnTo>
                  <a:lnTo>
                    <a:pt x="267" y="0"/>
                  </a:lnTo>
                  <a:lnTo>
                    <a:pt x="261" y="385"/>
                  </a:lnTo>
                  <a:lnTo>
                    <a:pt x="261" y="385"/>
                  </a:lnTo>
                  <a:close/>
                </a:path>
              </a:pathLst>
            </a:custGeom>
            <a:solidFill>
              <a:srgbClr val="3DA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p>
          </p:txBody>
        </p:sp>
        <p:sp>
          <p:nvSpPr>
            <p:cNvPr id="78" name="TextBox 77">
              <a:extLst>
                <a:ext uri="{FF2B5EF4-FFF2-40B4-BE49-F238E27FC236}">
                  <a16:creationId xmlns="" xmlns:a16="http://schemas.microsoft.com/office/drawing/2014/main" id="{A11B4A7E-89CD-42CA-B1E4-3D3484B39223}"/>
                </a:ext>
              </a:extLst>
            </p:cNvPr>
            <p:cNvSpPr txBox="1"/>
            <p:nvPr/>
          </p:nvSpPr>
          <p:spPr>
            <a:xfrm>
              <a:off x="21949111" y="14935691"/>
              <a:ext cx="8067072" cy="1169900"/>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06. Inheritance</a:t>
              </a:r>
              <a:endParaRPr lang="en-IN" sz="6000" b="1" dirty="0">
                <a:solidFill>
                  <a:schemeClr val="bg1"/>
                </a:solidFill>
                <a:latin typeface="Lato" panose="020F0502020204030203" pitchFamily="34" charset="0"/>
              </a:endParaRPr>
            </a:p>
          </p:txBody>
        </p:sp>
      </p:grpSp>
      <p:sp>
        <p:nvSpPr>
          <p:cNvPr id="2" name="Title 1">
            <a:extLst>
              <a:ext uri="{FF2B5EF4-FFF2-40B4-BE49-F238E27FC236}">
                <a16:creationId xmlns="" xmlns:a16="http://schemas.microsoft.com/office/drawing/2014/main" id="{3E2D3BA8-A0A8-4752-A155-E6F9CCF3CA7A}"/>
              </a:ext>
            </a:extLst>
          </p:cNvPr>
          <p:cNvSpPr>
            <a:spLocks noGrp="1"/>
          </p:cNvSpPr>
          <p:nvPr>
            <p:ph type="title"/>
          </p:nvPr>
        </p:nvSpPr>
        <p:spPr>
          <a:xfrm>
            <a:off x="7315200" y="914400"/>
            <a:ext cx="11218103" cy="1862048"/>
          </a:xfrm>
          <a:noFill/>
        </p:spPr>
        <p:txBody>
          <a:bodyPr wrap="square" lIns="91440" tIns="45720" rIns="91440" bIns="45720">
            <a:spAutoFit/>
          </a:bodyPr>
          <a:lstStyle/>
          <a:p>
            <a:pPr defTabSz="914400"/>
            <a:r>
              <a:rPr lang="en-IN" sz="11500" kern="1200" dirty="0">
                <a:ln w="0"/>
                <a:solidFill>
                  <a:srgbClr val="E60063"/>
                </a:solidFill>
                <a:latin typeface="Lato" panose="020F0502020204030203" pitchFamily="34" charset="0"/>
                <a:ea typeface="+mn-ea"/>
                <a:cs typeface="Calibri Light" panose="020F0302020204030204" pitchFamily="34" charset="0"/>
              </a:rPr>
              <a:t>Content</a:t>
            </a:r>
            <a:endParaRPr lang="en-IN" sz="3200" kern="1200" dirty="0">
              <a:ln w="0"/>
              <a:solidFill>
                <a:srgbClr val="E60063"/>
              </a:solidFill>
              <a:latin typeface="Lato" panose="020F0502020204030203" pitchFamily="34" charset="0"/>
              <a:ea typeface="+mn-ea"/>
              <a:cs typeface="Calibri Light" panose="020F0302020204030204" pitchFamily="34" charset="0"/>
            </a:endParaRPr>
          </a:p>
        </p:txBody>
      </p:sp>
      <p:grpSp>
        <p:nvGrpSpPr>
          <p:cNvPr id="35" name="Group 34">
            <a:extLst>
              <a:ext uri="{FF2B5EF4-FFF2-40B4-BE49-F238E27FC236}">
                <a16:creationId xmlns="" xmlns:a16="http://schemas.microsoft.com/office/drawing/2014/main" id="{6638E1E4-4510-4565-9E42-1E1E9D4E4A81}"/>
              </a:ext>
            </a:extLst>
          </p:cNvPr>
          <p:cNvGrpSpPr/>
          <p:nvPr/>
        </p:nvGrpSpPr>
        <p:grpSpPr>
          <a:xfrm>
            <a:off x="7315200" y="17068800"/>
            <a:ext cx="17281262" cy="1824661"/>
            <a:chOff x="20584020" y="9982200"/>
            <a:chExt cx="12228886" cy="2101752"/>
          </a:xfrm>
          <a:effectLst/>
        </p:grpSpPr>
        <p:sp>
          <p:nvSpPr>
            <p:cNvPr id="37" name="Freeform 8">
              <a:extLst>
                <a:ext uri="{FF2B5EF4-FFF2-40B4-BE49-F238E27FC236}">
                  <a16:creationId xmlns="" xmlns:a16="http://schemas.microsoft.com/office/drawing/2014/main" id="{CB24B25B-61CE-4E08-BF46-F57D17A88BFF}"/>
                </a:ext>
              </a:extLst>
            </p:cNvPr>
            <p:cNvSpPr>
              <a:spLocks/>
            </p:cNvSpPr>
            <p:nvPr/>
          </p:nvSpPr>
          <p:spPr bwMode="auto">
            <a:xfrm>
              <a:off x="21475894" y="10350005"/>
              <a:ext cx="10445134" cy="1733947"/>
            </a:xfrm>
            <a:custGeom>
              <a:avLst/>
              <a:gdLst>
                <a:gd name="T0" fmla="*/ 0 w 1498"/>
                <a:gd name="T1" fmla="*/ 0 h 429"/>
                <a:gd name="T2" fmla="*/ 1498 w 1498"/>
                <a:gd name="T3" fmla="*/ 0 h 429"/>
                <a:gd name="T4" fmla="*/ 1498 w 1498"/>
                <a:gd name="T5" fmla="*/ 429 h 429"/>
                <a:gd name="T6" fmla="*/ 0 w 1498"/>
                <a:gd name="T7" fmla="*/ 429 h 429"/>
                <a:gd name="T8" fmla="*/ 0 w 1498"/>
                <a:gd name="T9" fmla="*/ 0 h 429"/>
                <a:gd name="T10" fmla="*/ 0 w 1498"/>
                <a:gd name="T11" fmla="*/ 0 h 429"/>
              </a:gdLst>
              <a:ahLst/>
              <a:cxnLst>
                <a:cxn ang="0">
                  <a:pos x="T0" y="T1"/>
                </a:cxn>
                <a:cxn ang="0">
                  <a:pos x="T2" y="T3"/>
                </a:cxn>
                <a:cxn ang="0">
                  <a:pos x="T4" y="T5"/>
                </a:cxn>
                <a:cxn ang="0">
                  <a:pos x="T6" y="T7"/>
                </a:cxn>
                <a:cxn ang="0">
                  <a:pos x="T8" y="T9"/>
                </a:cxn>
                <a:cxn ang="0">
                  <a:pos x="T10" y="T11"/>
                </a:cxn>
              </a:cxnLst>
              <a:rect l="0" t="0" r="r" b="b"/>
              <a:pathLst>
                <a:path w="1498" h="429">
                  <a:moveTo>
                    <a:pt x="0" y="0"/>
                  </a:moveTo>
                  <a:lnTo>
                    <a:pt x="1498" y="0"/>
                  </a:lnTo>
                  <a:lnTo>
                    <a:pt x="1498" y="429"/>
                  </a:lnTo>
                  <a:lnTo>
                    <a:pt x="0" y="429"/>
                  </a:lnTo>
                  <a:lnTo>
                    <a:pt x="0" y="0"/>
                  </a:lnTo>
                  <a:lnTo>
                    <a:pt x="0" y="0"/>
                  </a:lnTo>
                  <a:close/>
                </a:path>
              </a:pathLst>
            </a:custGeom>
            <a:solidFill>
              <a:srgbClr val="F9A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38" name="Freeform 20">
              <a:extLst>
                <a:ext uri="{FF2B5EF4-FFF2-40B4-BE49-F238E27FC236}">
                  <a16:creationId xmlns="" xmlns:a16="http://schemas.microsoft.com/office/drawing/2014/main" id="{6BA72CA6-3798-474D-BC60-E6CDBFAEBE6A}"/>
                </a:ext>
              </a:extLst>
            </p:cNvPr>
            <p:cNvSpPr>
              <a:spLocks/>
            </p:cNvSpPr>
            <p:nvPr/>
          </p:nvSpPr>
          <p:spPr bwMode="auto">
            <a:xfrm>
              <a:off x="20584020" y="9982200"/>
              <a:ext cx="891876" cy="2101752"/>
            </a:xfrm>
            <a:custGeom>
              <a:avLst/>
              <a:gdLst>
                <a:gd name="T0" fmla="*/ 6 w 267"/>
                <a:gd name="T1" fmla="*/ 385 h 520"/>
                <a:gd name="T2" fmla="*/ 267 w 267"/>
                <a:gd name="T3" fmla="*/ 520 h 520"/>
                <a:gd name="T4" fmla="*/ 267 w 267"/>
                <a:gd name="T5" fmla="*/ 91 h 520"/>
                <a:gd name="T6" fmla="*/ 0 w 267"/>
                <a:gd name="T7" fmla="*/ 0 h 520"/>
                <a:gd name="T8" fmla="*/ 6 w 267"/>
                <a:gd name="T9" fmla="*/ 385 h 520"/>
                <a:gd name="T10" fmla="*/ 6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6" y="385"/>
                  </a:moveTo>
                  <a:lnTo>
                    <a:pt x="267" y="520"/>
                  </a:lnTo>
                  <a:lnTo>
                    <a:pt x="267" y="91"/>
                  </a:lnTo>
                  <a:lnTo>
                    <a:pt x="0" y="0"/>
                  </a:lnTo>
                  <a:lnTo>
                    <a:pt x="6" y="385"/>
                  </a:lnTo>
                  <a:lnTo>
                    <a:pt x="6" y="385"/>
                  </a:lnTo>
                  <a:close/>
                </a:path>
              </a:pathLst>
            </a:custGeom>
            <a:solidFill>
              <a:srgbClr val="F29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42" name="Freeform 24">
              <a:extLst>
                <a:ext uri="{FF2B5EF4-FFF2-40B4-BE49-F238E27FC236}">
                  <a16:creationId xmlns="" xmlns:a16="http://schemas.microsoft.com/office/drawing/2014/main" id="{C854738D-37C6-4222-92C4-66F5098B6AD3}"/>
                </a:ext>
              </a:extLst>
            </p:cNvPr>
            <p:cNvSpPr>
              <a:spLocks/>
            </p:cNvSpPr>
            <p:nvPr/>
          </p:nvSpPr>
          <p:spPr bwMode="auto">
            <a:xfrm>
              <a:off x="31921030" y="9982200"/>
              <a:ext cx="891876" cy="2101752"/>
            </a:xfrm>
            <a:custGeom>
              <a:avLst/>
              <a:gdLst>
                <a:gd name="T0" fmla="*/ 261 w 267"/>
                <a:gd name="T1" fmla="*/ 385 h 520"/>
                <a:gd name="T2" fmla="*/ 0 w 267"/>
                <a:gd name="T3" fmla="*/ 520 h 520"/>
                <a:gd name="T4" fmla="*/ 0 w 267"/>
                <a:gd name="T5" fmla="*/ 91 h 520"/>
                <a:gd name="T6" fmla="*/ 267 w 267"/>
                <a:gd name="T7" fmla="*/ 0 h 520"/>
                <a:gd name="T8" fmla="*/ 261 w 267"/>
                <a:gd name="T9" fmla="*/ 385 h 520"/>
                <a:gd name="T10" fmla="*/ 261 w 267"/>
                <a:gd name="T11" fmla="*/ 385 h 520"/>
              </a:gdLst>
              <a:ahLst/>
              <a:cxnLst>
                <a:cxn ang="0">
                  <a:pos x="T0" y="T1"/>
                </a:cxn>
                <a:cxn ang="0">
                  <a:pos x="T2" y="T3"/>
                </a:cxn>
                <a:cxn ang="0">
                  <a:pos x="T4" y="T5"/>
                </a:cxn>
                <a:cxn ang="0">
                  <a:pos x="T6" y="T7"/>
                </a:cxn>
                <a:cxn ang="0">
                  <a:pos x="T8" y="T9"/>
                </a:cxn>
                <a:cxn ang="0">
                  <a:pos x="T10" y="T11"/>
                </a:cxn>
              </a:cxnLst>
              <a:rect l="0" t="0" r="r" b="b"/>
              <a:pathLst>
                <a:path w="267" h="520">
                  <a:moveTo>
                    <a:pt x="261" y="385"/>
                  </a:moveTo>
                  <a:lnTo>
                    <a:pt x="0" y="520"/>
                  </a:lnTo>
                  <a:lnTo>
                    <a:pt x="0" y="91"/>
                  </a:lnTo>
                  <a:lnTo>
                    <a:pt x="267" y="0"/>
                  </a:lnTo>
                  <a:lnTo>
                    <a:pt x="261" y="385"/>
                  </a:lnTo>
                  <a:lnTo>
                    <a:pt x="261" y="385"/>
                  </a:lnTo>
                  <a:close/>
                </a:path>
              </a:pathLst>
            </a:custGeom>
            <a:solidFill>
              <a:srgbClr val="F29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a:p>
          </p:txBody>
        </p:sp>
        <p:sp>
          <p:nvSpPr>
            <p:cNvPr id="43" name="TextBox 42">
              <a:extLst>
                <a:ext uri="{FF2B5EF4-FFF2-40B4-BE49-F238E27FC236}">
                  <a16:creationId xmlns="" xmlns:a16="http://schemas.microsoft.com/office/drawing/2014/main" id="{2A5A4E4F-54F5-487C-8963-7D2635585F13}"/>
                </a:ext>
              </a:extLst>
            </p:cNvPr>
            <p:cNvSpPr txBox="1"/>
            <p:nvPr/>
          </p:nvSpPr>
          <p:spPr>
            <a:xfrm>
              <a:off x="21949112" y="10632027"/>
              <a:ext cx="8067072" cy="1169900"/>
            </a:xfrm>
            <a:prstGeom prst="rect">
              <a:avLst/>
            </a:prstGeom>
            <a:noFill/>
          </p:spPr>
          <p:txBody>
            <a:bodyPr wrap="square" rtlCol="0">
              <a:spAutoFit/>
            </a:bodyPr>
            <a:lstStyle/>
            <a:p>
              <a:r>
                <a:rPr lang="en-IN" sz="6000" b="1" dirty="0" smtClean="0">
                  <a:solidFill>
                    <a:schemeClr val="bg1"/>
                  </a:solidFill>
                  <a:latin typeface="Lato" panose="020F0502020204030203" pitchFamily="34" charset="0"/>
                </a:rPr>
                <a:t>07. Polymorphism</a:t>
              </a:r>
              <a:endParaRPr lang="en-IN" sz="6000"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3217021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anim calcmode="lin" valueType="num">
                                      <p:cBhvr>
                                        <p:cTn id="14" dur="1000" fill="hold"/>
                                        <p:tgtEl>
                                          <p:spTgt spid="87"/>
                                        </p:tgtEl>
                                        <p:attrNameLst>
                                          <p:attrName>ppt_x</p:attrName>
                                        </p:attrNameLst>
                                      </p:cBhvr>
                                      <p:tavLst>
                                        <p:tav tm="0">
                                          <p:val>
                                            <p:strVal val="#ppt_x"/>
                                          </p:val>
                                        </p:tav>
                                        <p:tav tm="100000">
                                          <p:val>
                                            <p:strVal val="#ppt_x"/>
                                          </p:val>
                                        </p:tav>
                                      </p:tavLst>
                                    </p:anim>
                                    <p:anim calcmode="lin" valueType="num">
                                      <p:cBhvr>
                                        <p:cTn id="15" dur="1000" fill="hold"/>
                                        <p:tgtEl>
                                          <p:spTgt spid="8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anim calcmode="lin" valueType="num">
                                      <p:cBhvr>
                                        <p:cTn id="20" dur="1000" fill="hold"/>
                                        <p:tgtEl>
                                          <p:spTgt spid="88"/>
                                        </p:tgtEl>
                                        <p:attrNameLst>
                                          <p:attrName>ppt_x</p:attrName>
                                        </p:attrNameLst>
                                      </p:cBhvr>
                                      <p:tavLst>
                                        <p:tav tm="0">
                                          <p:val>
                                            <p:strVal val="#ppt_x"/>
                                          </p:val>
                                        </p:tav>
                                        <p:tav tm="100000">
                                          <p:val>
                                            <p:strVal val="#ppt_x"/>
                                          </p:val>
                                        </p:tav>
                                      </p:tavLst>
                                    </p:anim>
                                    <p:anim calcmode="lin" valueType="num">
                                      <p:cBhvr>
                                        <p:cTn id="21" dur="1000" fill="hold"/>
                                        <p:tgtEl>
                                          <p:spTgt spid="8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1000"/>
                                        <p:tgtEl>
                                          <p:spTgt spid="89"/>
                                        </p:tgtEl>
                                      </p:cBhvr>
                                    </p:animEffect>
                                    <p:anim calcmode="lin" valueType="num">
                                      <p:cBhvr>
                                        <p:cTn id="26" dur="1000" fill="hold"/>
                                        <p:tgtEl>
                                          <p:spTgt spid="89"/>
                                        </p:tgtEl>
                                        <p:attrNameLst>
                                          <p:attrName>ppt_x</p:attrName>
                                        </p:attrNameLst>
                                      </p:cBhvr>
                                      <p:tavLst>
                                        <p:tav tm="0">
                                          <p:val>
                                            <p:strVal val="#ppt_x"/>
                                          </p:val>
                                        </p:tav>
                                        <p:tav tm="100000">
                                          <p:val>
                                            <p:strVal val="#ppt_x"/>
                                          </p:val>
                                        </p:tav>
                                      </p:tavLst>
                                    </p:anim>
                                    <p:anim calcmode="lin" valueType="num">
                                      <p:cBhvr>
                                        <p:cTn id="27" dur="1000" fill="hold"/>
                                        <p:tgtEl>
                                          <p:spTgt spid="8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1000"/>
                                        <p:tgtEl>
                                          <p:spTgt spid="90"/>
                                        </p:tgtEl>
                                      </p:cBhvr>
                                    </p:animEffect>
                                    <p:anim calcmode="lin" valueType="num">
                                      <p:cBhvr>
                                        <p:cTn id="32" dur="1000" fill="hold"/>
                                        <p:tgtEl>
                                          <p:spTgt spid="90"/>
                                        </p:tgtEl>
                                        <p:attrNameLst>
                                          <p:attrName>ppt_x</p:attrName>
                                        </p:attrNameLst>
                                      </p:cBhvr>
                                      <p:tavLst>
                                        <p:tav tm="0">
                                          <p:val>
                                            <p:strVal val="#ppt_x"/>
                                          </p:val>
                                        </p:tav>
                                        <p:tav tm="100000">
                                          <p:val>
                                            <p:strVal val="#ppt_x"/>
                                          </p:val>
                                        </p:tav>
                                      </p:tavLst>
                                    </p:anim>
                                    <p:anim calcmode="lin" valueType="num">
                                      <p:cBhvr>
                                        <p:cTn id="33" dur="1000" fill="hold"/>
                                        <p:tgtEl>
                                          <p:spTgt spid="9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1000"/>
                                        <p:tgtEl>
                                          <p:spTgt spid="91"/>
                                        </p:tgtEl>
                                      </p:cBhvr>
                                    </p:animEffect>
                                    <p:anim calcmode="lin" valueType="num">
                                      <p:cBhvr>
                                        <p:cTn id="38" dur="1000" fill="hold"/>
                                        <p:tgtEl>
                                          <p:spTgt spid="91"/>
                                        </p:tgtEl>
                                        <p:attrNameLst>
                                          <p:attrName>ppt_x</p:attrName>
                                        </p:attrNameLst>
                                      </p:cBhvr>
                                      <p:tavLst>
                                        <p:tav tm="0">
                                          <p:val>
                                            <p:strVal val="#ppt_x"/>
                                          </p:val>
                                        </p:tav>
                                        <p:tav tm="100000">
                                          <p:val>
                                            <p:strVal val="#ppt_x"/>
                                          </p:val>
                                        </p:tav>
                                      </p:tavLst>
                                    </p:anim>
                                    <p:anim calcmode="lin" valueType="num">
                                      <p:cBhvr>
                                        <p:cTn id="39" dur="1000" fill="hold"/>
                                        <p:tgtEl>
                                          <p:spTgt spid="9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248400" y="2819400"/>
            <a:ext cx="196596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Static vs Non Static</a:t>
            </a:r>
          </a:p>
        </p:txBody>
      </p:sp>
      <p:pic>
        <p:nvPicPr>
          <p:cNvPr id="7" name="Picture 6" descr="static-vs-nonstatic2.jpg"/>
          <p:cNvPicPr>
            <a:picLocks noChangeAspect="1"/>
          </p:cNvPicPr>
          <p:nvPr/>
        </p:nvPicPr>
        <p:blipFill rotWithShape="1">
          <a:blip r:embed="rId3">
            <a:extLst>
              <a:ext uri="{28A0092B-C50C-407E-A947-70E740481C1C}">
                <a14:useLocalDpi xmlns:a14="http://schemas.microsoft.com/office/drawing/2010/main" val="0"/>
              </a:ext>
            </a:extLst>
          </a:blip>
          <a:srcRect l="4069" t="18333" r="3784" b="8077"/>
          <a:stretch/>
        </p:blipFill>
        <p:spPr>
          <a:xfrm>
            <a:off x="5715000" y="5791200"/>
            <a:ext cx="20269200" cy="12153053"/>
          </a:xfrm>
          <a:prstGeom prst="rect">
            <a:avLst/>
          </a:prstGeom>
        </p:spPr>
      </p:pic>
    </p:spTree>
    <p:extLst>
      <p:ext uri="{BB962C8B-B14F-4D97-AF65-F5344CB8AC3E}">
        <p14:creationId xmlns:p14="http://schemas.microsoft.com/office/powerpoint/2010/main" val="16736426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7010400" y="8382000"/>
            <a:ext cx="15163800" cy="2215991"/>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3800" b="0" kern="1200" dirty="0">
                <a:ln w="0"/>
                <a:solidFill>
                  <a:srgbClr val="E61557"/>
                </a:solidFill>
                <a:latin typeface="Lato Black" panose="020F0A02020204030203" pitchFamily="34" charset="0"/>
                <a:ea typeface="+mn-ea"/>
                <a:cs typeface="Calibri Light" panose="020F0302020204030204" pitchFamily="34" charset="0"/>
              </a:rPr>
              <a:t>Constructors</a:t>
            </a:r>
          </a:p>
        </p:txBody>
      </p:sp>
    </p:spTree>
    <p:extLst>
      <p:ext uri="{BB962C8B-B14F-4D97-AF65-F5344CB8AC3E}">
        <p14:creationId xmlns:p14="http://schemas.microsoft.com/office/powerpoint/2010/main" val="3567387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400800" y="2895600"/>
            <a:ext cx="151638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smtClean="0">
                <a:ln w="0"/>
                <a:solidFill>
                  <a:srgbClr val="E61557"/>
                </a:solidFill>
                <a:latin typeface="Lato" panose="020F0502020204030203" pitchFamily="34" charset="0"/>
                <a:ea typeface="+mn-ea"/>
                <a:cs typeface="Calibri Light" panose="020F0302020204030204" pitchFamily="34" charset="0"/>
              </a:rPr>
              <a:t>Constructors</a:t>
            </a:r>
            <a:endParaRPr lang="en-IN" sz="11500" kern="1200" dirty="0">
              <a:ln w="0"/>
              <a:solidFill>
                <a:srgbClr val="E61557"/>
              </a:solidFill>
              <a:latin typeface="Lato" panose="020F0502020204030203" pitchFamily="34" charset="0"/>
              <a:ea typeface="+mn-ea"/>
              <a:cs typeface="Calibri Light" panose="020F0302020204030204" pitchFamily="34" charset="0"/>
            </a:endParaRPr>
          </a:p>
        </p:txBody>
      </p:sp>
      <p:pic>
        <p:nvPicPr>
          <p:cNvPr id="6" name="Picture 5" descr="con1.jpg"/>
          <p:cNvPicPr>
            <a:picLocks noChangeAspect="1"/>
          </p:cNvPicPr>
          <p:nvPr/>
        </p:nvPicPr>
        <p:blipFill rotWithShape="1">
          <a:blip r:embed="rId3">
            <a:extLst>
              <a:ext uri="{28A0092B-C50C-407E-A947-70E740481C1C}">
                <a14:useLocalDpi xmlns:a14="http://schemas.microsoft.com/office/drawing/2010/main" val="0"/>
              </a:ext>
            </a:extLst>
          </a:blip>
          <a:srcRect l="6989" t="16709" r="7296" b="10872"/>
          <a:stretch/>
        </p:blipFill>
        <p:spPr>
          <a:xfrm>
            <a:off x="6477000" y="5943600"/>
            <a:ext cx="19659600" cy="12470743"/>
          </a:xfrm>
          <a:prstGeom prst="rect">
            <a:avLst/>
          </a:prstGeom>
        </p:spPr>
      </p:pic>
    </p:spTree>
    <p:extLst>
      <p:ext uri="{BB962C8B-B14F-4D97-AF65-F5344CB8AC3E}">
        <p14:creationId xmlns:p14="http://schemas.microsoft.com/office/powerpoint/2010/main" val="37514664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705600" y="2819400"/>
            <a:ext cx="188976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smtClean="0">
                <a:ln w="0"/>
                <a:solidFill>
                  <a:srgbClr val="E61557"/>
                </a:solidFill>
                <a:latin typeface="Lato" panose="020F0502020204030203" pitchFamily="34" charset="0"/>
                <a:ea typeface="+mn-ea"/>
                <a:cs typeface="Calibri Light" panose="020F0302020204030204" pitchFamily="34" charset="0"/>
              </a:rPr>
              <a:t>Constructors </a:t>
            </a:r>
            <a:r>
              <a:rPr lang="en-IN" sz="11500" kern="1200" dirty="0">
                <a:ln w="0"/>
                <a:solidFill>
                  <a:srgbClr val="E61557"/>
                </a:solidFill>
                <a:latin typeface="Lato" panose="020F0502020204030203" pitchFamily="34" charset="0"/>
                <a:cs typeface="Calibri Light" panose="020F0302020204030204" pitchFamily="34" charset="0"/>
              </a:rPr>
              <a:t>(Contd.)</a:t>
            </a:r>
            <a:endParaRPr lang="en-IN" sz="11500" kern="1200" dirty="0">
              <a:ln w="0"/>
              <a:solidFill>
                <a:srgbClr val="E61557"/>
              </a:solidFill>
              <a:latin typeface="Lato" panose="020F0502020204030203" pitchFamily="34" charset="0"/>
              <a:ea typeface="+mn-ea"/>
              <a:cs typeface="Calibri Light" panose="020F0302020204030204" pitchFamily="34" charset="0"/>
            </a:endParaRPr>
          </a:p>
        </p:txBody>
      </p:sp>
      <p:pic>
        <p:nvPicPr>
          <p:cNvPr id="7" name="Picture 6" descr="con2.jpg"/>
          <p:cNvPicPr>
            <a:picLocks noChangeAspect="1"/>
          </p:cNvPicPr>
          <p:nvPr/>
        </p:nvPicPr>
        <p:blipFill rotWithShape="1">
          <a:blip r:embed="rId3">
            <a:extLst>
              <a:ext uri="{28A0092B-C50C-407E-A947-70E740481C1C}">
                <a14:useLocalDpi xmlns:a14="http://schemas.microsoft.com/office/drawing/2010/main" val="0"/>
              </a:ext>
            </a:extLst>
          </a:blip>
          <a:srcRect l="7450" t="16886" r="10599" b="14004"/>
          <a:stretch/>
        </p:blipFill>
        <p:spPr>
          <a:xfrm>
            <a:off x="6934200" y="6781800"/>
            <a:ext cx="20345400" cy="12881512"/>
          </a:xfrm>
          <a:prstGeom prst="rect">
            <a:avLst/>
          </a:prstGeom>
        </p:spPr>
      </p:pic>
    </p:spTree>
    <p:extLst>
      <p:ext uri="{BB962C8B-B14F-4D97-AF65-F5344CB8AC3E}">
        <p14:creationId xmlns:p14="http://schemas.microsoft.com/office/powerpoint/2010/main" val="30298268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4" name="Title 1">
            <a:extLst>
              <a:ext uri="{FF2B5EF4-FFF2-40B4-BE49-F238E27FC236}">
                <a16:creationId xmlns="" xmlns:a16="http://schemas.microsoft.com/office/drawing/2014/main" id="{2C28F940-EFD9-4FD2-9CBA-E6E0F1FF64A3}"/>
              </a:ext>
            </a:extLst>
          </p:cNvPr>
          <p:cNvSpPr>
            <a:spLocks noGrp="1"/>
          </p:cNvSpPr>
          <p:nvPr>
            <p:ph type="title" idx="4294967295"/>
          </p:nvPr>
        </p:nvSpPr>
        <p:spPr>
          <a:xfrm>
            <a:off x="6705600" y="2819400"/>
            <a:ext cx="212598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smtClean="0">
                <a:ln w="0"/>
                <a:solidFill>
                  <a:srgbClr val="E61557"/>
                </a:solidFill>
                <a:latin typeface="Lato" panose="020F0502020204030203" pitchFamily="34" charset="0"/>
                <a:ea typeface="+mn-ea"/>
                <a:cs typeface="Calibri Light" panose="020F0302020204030204" pitchFamily="34" charset="0"/>
              </a:rPr>
              <a:t>Constructors </a:t>
            </a:r>
            <a:r>
              <a:rPr lang="en-IN" sz="11500" kern="1200" dirty="0">
                <a:ln w="0"/>
                <a:solidFill>
                  <a:srgbClr val="E61557"/>
                </a:solidFill>
                <a:latin typeface="Lato" panose="020F0502020204030203" pitchFamily="34" charset="0"/>
                <a:cs typeface="Calibri Light" panose="020F0302020204030204" pitchFamily="34" charset="0"/>
              </a:rPr>
              <a:t>(Contd.)</a:t>
            </a:r>
            <a:endParaRPr lang="en-IN" sz="11500" kern="1200" dirty="0">
              <a:ln w="0"/>
              <a:solidFill>
                <a:srgbClr val="E61557"/>
              </a:solidFill>
              <a:latin typeface="Lato" panose="020F0502020204030203" pitchFamily="34" charset="0"/>
              <a:ea typeface="+mn-ea"/>
              <a:cs typeface="Calibri Light" panose="020F0302020204030204" pitchFamily="34" charset="0"/>
            </a:endParaRPr>
          </a:p>
        </p:txBody>
      </p:sp>
      <p:pic>
        <p:nvPicPr>
          <p:cNvPr id="6" name="Picture 5" descr="con3.jpg"/>
          <p:cNvPicPr>
            <a:picLocks noChangeAspect="1"/>
          </p:cNvPicPr>
          <p:nvPr/>
        </p:nvPicPr>
        <p:blipFill rotWithShape="1">
          <a:blip r:embed="rId3">
            <a:extLst>
              <a:ext uri="{28A0092B-C50C-407E-A947-70E740481C1C}">
                <a14:useLocalDpi xmlns:a14="http://schemas.microsoft.com/office/drawing/2010/main" val="0"/>
              </a:ext>
            </a:extLst>
          </a:blip>
          <a:srcRect l="7479" t="14751" b="13481"/>
          <a:stretch/>
        </p:blipFill>
        <p:spPr>
          <a:xfrm>
            <a:off x="8458200" y="5486400"/>
            <a:ext cx="22193506" cy="12924989"/>
          </a:xfrm>
          <a:prstGeom prst="rect">
            <a:avLst/>
          </a:prstGeom>
        </p:spPr>
      </p:pic>
    </p:spTree>
    <p:extLst>
      <p:ext uri="{BB962C8B-B14F-4D97-AF65-F5344CB8AC3E}">
        <p14:creationId xmlns:p14="http://schemas.microsoft.com/office/powerpoint/2010/main" val="28114647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553200" y="8168392"/>
            <a:ext cx="12344400" cy="2084832"/>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dirty="0">
                <a:solidFill>
                  <a:srgbClr val="E61557"/>
                </a:solidFill>
                <a:latin typeface="Lato Black" panose="020F0A02020204030203" pitchFamily="34" charset="0"/>
              </a:rPr>
              <a:t>OOPs Concepts</a:t>
            </a:r>
          </a:p>
        </p:txBody>
      </p:sp>
    </p:spTree>
    <p:extLst>
      <p:ext uri="{BB962C8B-B14F-4D97-AF65-F5344CB8AC3E}">
        <p14:creationId xmlns:p14="http://schemas.microsoft.com/office/powerpoint/2010/main" val="223062416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 name="Title 1">
            <a:extLst>
              <a:ext uri="{FF2B5EF4-FFF2-40B4-BE49-F238E27FC236}">
                <a16:creationId xmlns="" xmlns:a16="http://schemas.microsoft.com/office/drawing/2014/main" id="{78BBF490-432D-498E-A947-1371BD172D8D}"/>
              </a:ext>
            </a:extLst>
          </p:cNvPr>
          <p:cNvSpPr>
            <a:spLocks noGrp="1"/>
          </p:cNvSpPr>
          <p:nvPr>
            <p:ph type="title"/>
          </p:nvPr>
        </p:nvSpPr>
        <p:spPr>
          <a:xfrm>
            <a:off x="8001000" y="3429000"/>
            <a:ext cx="11925300" cy="1492244"/>
          </a:xfrm>
          <a:noFill/>
          <a:ln w="9525">
            <a:noFill/>
            <a:miter lim="800000"/>
            <a:headEnd/>
            <a:tailEnd/>
          </a:ln>
        </p:spPr>
        <p:txBody>
          <a:bodyPr vert="horz" wrap="square" lIns="16930" tIns="16930" rIns="16930" bIns="16930" numCol="1" anchor="t" anchorCtr="0" compatLnSpc="1">
            <a:prstTxWarp prst="textNoShape">
              <a:avLst/>
            </a:prstTxWarp>
          </a:bodyPr>
          <a:lstStyle/>
          <a:p>
            <a:r>
              <a:rPr lang="en-IN" sz="11500" kern="1200" dirty="0">
                <a:solidFill>
                  <a:srgbClr val="E61557"/>
                </a:solidFill>
                <a:latin typeface="Lato" panose="020F0502020204030203" pitchFamily="34" charset="0"/>
              </a:rPr>
              <a:t>OOPs Concepts</a:t>
            </a:r>
          </a:p>
        </p:txBody>
      </p:sp>
      <p:sp>
        <p:nvSpPr>
          <p:cNvPr id="22" name="TextBox 21">
            <a:extLst>
              <a:ext uri="{FF2B5EF4-FFF2-40B4-BE49-F238E27FC236}">
                <a16:creationId xmlns="" xmlns:a16="http://schemas.microsoft.com/office/drawing/2014/main" id="{E8D4DC2F-4A91-4A6F-AA91-128A8FB6C3CC}"/>
              </a:ext>
            </a:extLst>
          </p:cNvPr>
          <p:cNvSpPr txBox="1"/>
          <p:nvPr/>
        </p:nvSpPr>
        <p:spPr>
          <a:xfrm>
            <a:off x="8001000" y="5926488"/>
            <a:ext cx="12649200" cy="8710077"/>
          </a:xfrm>
          <a:prstGeom prst="rect">
            <a:avLst/>
          </a:prstGeom>
          <a:noFill/>
        </p:spPr>
        <p:txBody>
          <a:bodyPr wrap="square" rtlCol="0">
            <a:spAutoFit/>
          </a:bodyPr>
          <a:lstStyle/>
          <a:p>
            <a:pPr marL="1371600" indent="-1371600">
              <a:buFont typeface="+mj-lt"/>
              <a:buAutoNum type="arabicPeriod"/>
            </a:pPr>
            <a:r>
              <a:rPr lang="en-IN" sz="8000" spc="300" dirty="0" smtClean="0">
                <a:solidFill>
                  <a:srgbClr val="000000"/>
                </a:solidFill>
                <a:latin typeface="Lato" panose="020F0502020204030203" pitchFamily="34" charset="0"/>
              </a:rPr>
              <a:t>Inheritance</a:t>
            </a:r>
          </a:p>
          <a:p>
            <a:pPr marL="1371600" indent="-1371600">
              <a:buFont typeface="+mj-lt"/>
              <a:buAutoNum type="arabicPeriod"/>
            </a:pPr>
            <a:endParaRPr lang="en-US" sz="8000" spc="300" dirty="0">
              <a:solidFill>
                <a:srgbClr val="000000"/>
              </a:solidFill>
              <a:latin typeface="Lato" panose="020F0502020204030203" pitchFamily="34" charset="0"/>
            </a:endParaRPr>
          </a:p>
          <a:p>
            <a:pPr marL="1371600" indent="-1371600">
              <a:buFont typeface="+mj-lt"/>
              <a:buAutoNum type="arabicPeriod"/>
            </a:pPr>
            <a:r>
              <a:rPr lang="en-IN" sz="8000" dirty="0" smtClean="0">
                <a:solidFill>
                  <a:srgbClr val="000000"/>
                </a:solidFill>
                <a:latin typeface="Lato" panose="020F0502020204030203" pitchFamily="34" charset="0"/>
              </a:rPr>
              <a:t>Polymorphism </a:t>
            </a:r>
          </a:p>
          <a:p>
            <a:pPr marL="1371600" indent="-1371600">
              <a:buFont typeface="+mj-lt"/>
              <a:buAutoNum type="arabicPeriod"/>
            </a:pPr>
            <a:endParaRPr lang="en-US" sz="8000" spc="300" dirty="0">
              <a:solidFill>
                <a:srgbClr val="000000"/>
              </a:solidFill>
              <a:latin typeface="Lato" panose="020F0502020204030203" pitchFamily="34" charset="0"/>
            </a:endParaRPr>
          </a:p>
          <a:p>
            <a:pPr marL="1371600" indent="-1371600">
              <a:buFont typeface="+mj-lt"/>
              <a:buAutoNum type="arabicPeriod"/>
            </a:pPr>
            <a:r>
              <a:rPr lang="en-IN" sz="8000" dirty="0" smtClean="0">
                <a:solidFill>
                  <a:srgbClr val="000000"/>
                </a:solidFill>
                <a:latin typeface="Lato" panose="020F0502020204030203" pitchFamily="34" charset="0"/>
              </a:rPr>
              <a:t>Abstraction</a:t>
            </a:r>
          </a:p>
          <a:p>
            <a:pPr marL="1371600" indent="-1371600">
              <a:buFont typeface="+mj-lt"/>
              <a:buAutoNum type="arabicPeriod"/>
            </a:pPr>
            <a:endParaRPr lang="en-IN" sz="8000" dirty="0" smtClean="0">
              <a:solidFill>
                <a:srgbClr val="000000"/>
              </a:solidFill>
              <a:latin typeface="Lato" panose="020F0502020204030203" pitchFamily="34" charset="0"/>
            </a:endParaRPr>
          </a:p>
          <a:p>
            <a:pPr marL="1371600" indent="-1371600">
              <a:buFont typeface="+mj-lt"/>
              <a:buAutoNum type="arabicPeriod"/>
            </a:pPr>
            <a:r>
              <a:rPr lang="en-IN" sz="8000" dirty="0">
                <a:solidFill>
                  <a:srgbClr val="000000"/>
                </a:solidFill>
                <a:latin typeface="Lato" panose="020F0502020204030203" pitchFamily="34" charset="0"/>
              </a:rPr>
              <a:t>Encapsulation</a:t>
            </a:r>
            <a:endParaRPr lang="en-IN" sz="8000" spc="300" dirty="0">
              <a:solidFill>
                <a:srgbClr val="000000"/>
              </a:solidFill>
              <a:latin typeface="Lato" panose="020F0502020204030203" pitchFamily="34" charset="0"/>
            </a:endParaRPr>
          </a:p>
        </p:txBody>
      </p:sp>
    </p:spTree>
    <p:extLst>
      <p:ext uri="{BB962C8B-B14F-4D97-AF65-F5344CB8AC3E}">
        <p14:creationId xmlns:p14="http://schemas.microsoft.com/office/powerpoint/2010/main" val="24020167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3" name="Rectangle: Rounded Corners 2">
            <a:extLst>
              <a:ext uri="{FF2B5EF4-FFF2-40B4-BE49-F238E27FC236}">
                <a16:creationId xmlns="" xmlns:a16="http://schemas.microsoft.com/office/drawing/2014/main" id="{0FDEDDE4-4CCE-49C4-822E-2350A5B2CC14}"/>
              </a:ext>
            </a:extLst>
          </p:cNvPr>
          <p:cNvSpPr/>
          <p:nvPr/>
        </p:nvSpPr>
        <p:spPr bwMode="auto">
          <a:xfrm>
            <a:off x="6118428" y="3184816"/>
            <a:ext cx="22402800" cy="1974890"/>
          </a:xfrm>
          <a:prstGeom prst="roundRect">
            <a:avLst>
              <a:gd name="adj" fmla="val 20200"/>
            </a:avLst>
          </a:prstGeom>
          <a:noFill/>
        </p:spPr>
        <p:txBody>
          <a:bodyPr wrap="square" rtlCol="0">
            <a:spAutoFit/>
          </a:bodyPr>
          <a:lstStyle/>
          <a:p>
            <a:pPr marL="685800" indent="-685800">
              <a:buClr>
                <a:srgbClr val="E41657"/>
              </a:buClr>
              <a:buFont typeface="Arial" panose="020B0604020202020204" pitchFamily="34" charset="0"/>
              <a:buChar char="•"/>
            </a:pPr>
            <a:r>
              <a:rPr lang="en-IN" sz="5400" dirty="0">
                <a:solidFill>
                  <a:srgbClr val="000000"/>
                </a:solidFill>
                <a:latin typeface="Lato" panose="020F0502020204030203" pitchFamily="34" charset="0"/>
              </a:rPr>
              <a:t>Inheritance is the property of an object to </a:t>
            </a:r>
            <a:r>
              <a:rPr lang="en-US" sz="5400" dirty="0">
                <a:solidFill>
                  <a:srgbClr val="000000"/>
                </a:solidFill>
                <a:latin typeface="Lato" panose="020F0502020204030203" pitchFamily="34" charset="0"/>
              </a:rPr>
              <a:t>acquire all the properties and behavior of its parent object</a:t>
            </a:r>
            <a:endParaRPr lang="en-IN" sz="5400" dirty="0">
              <a:solidFill>
                <a:srgbClr val="000000"/>
              </a:solidFill>
              <a:latin typeface="Lato" panose="020F0502020204030203" pitchFamily="34" charset="0"/>
            </a:endParaRPr>
          </a:p>
        </p:txBody>
      </p:sp>
      <p:grpSp>
        <p:nvGrpSpPr>
          <p:cNvPr id="38" name="Group 37">
            <a:extLst>
              <a:ext uri="{FF2B5EF4-FFF2-40B4-BE49-F238E27FC236}">
                <a16:creationId xmlns="" xmlns:a16="http://schemas.microsoft.com/office/drawing/2014/main" id="{A0CDC9B4-7135-4D8B-A766-C3E4BB5AB37E}"/>
              </a:ext>
            </a:extLst>
          </p:cNvPr>
          <p:cNvGrpSpPr/>
          <p:nvPr/>
        </p:nvGrpSpPr>
        <p:grpSpPr>
          <a:xfrm>
            <a:off x="20202865" y="7772400"/>
            <a:ext cx="5745285" cy="3737483"/>
            <a:chOff x="17715687" y="6485212"/>
            <a:chExt cx="6951795" cy="4522354"/>
          </a:xfrm>
        </p:grpSpPr>
        <p:pic>
          <p:nvPicPr>
            <p:cNvPr id="18" name="Picture 17">
              <a:extLst>
                <a:ext uri="{FF2B5EF4-FFF2-40B4-BE49-F238E27FC236}">
                  <a16:creationId xmlns="" xmlns:a16="http://schemas.microsoft.com/office/drawing/2014/main" id="{F7CFF6C0-56F0-4B90-AC67-C9A3D870364C}"/>
                </a:ext>
              </a:extLst>
            </p:cNvPr>
            <p:cNvPicPr>
              <a:picLocks noChangeAspect="1"/>
            </p:cNvPicPr>
            <p:nvPr/>
          </p:nvPicPr>
          <p:blipFill rotWithShape="1">
            <a:blip r:embed="rId3">
              <a:clrChange>
                <a:clrFrom>
                  <a:srgbClr val="FFFFFF"/>
                </a:clrFrom>
                <a:clrTo>
                  <a:srgbClr val="FFFFFF">
                    <a:alpha val="0"/>
                  </a:srgbClr>
                </a:clrTo>
              </a:clrChange>
            </a:blip>
            <a:srcRect b="7522"/>
            <a:stretch/>
          </p:blipFill>
          <p:spPr>
            <a:xfrm>
              <a:off x="17715687" y="6485212"/>
              <a:ext cx="4687113" cy="4522354"/>
            </a:xfrm>
            <a:prstGeom prst="rect">
              <a:avLst/>
            </a:prstGeom>
          </p:spPr>
        </p:pic>
        <p:sp>
          <p:nvSpPr>
            <p:cNvPr id="4" name="TextBox 3">
              <a:extLst>
                <a:ext uri="{FF2B5EF4-FFF2-40B4-BE49-F238E27FC236}">
                  <a16:creationId xmlns="" xmlns:a16="http://schemas.microsoft.com/office/drawing/2014/main" id="{91F14014-1906-4EBD-9FED-331CFF147FA8}"/>
                </a:ext>
              </a:extLst>
            </p:cNvPr>
            <p:cNvSpPr txBox="1"/>
            <p:nvPr/>
          </p:nvSpPr>
          <p:spPr>
            <a:xfrm>
              <a:off x="21890719" y="8651689"/>
              <a:ext cx="2776763" cy="856542"/>
            </a:xfrm>
            <a:prstGeom prst="rect">
              <a:avLst/>
            </a:prstGeom>
            <a:noFill/>
          </p:spPr>
          <p:txBody>
            <a:bodyPr wrap="square" rtlCol="0">
              <a:spAutoFit/>
            </a:bodyPr>
            <a:lstStyle/>
            <a:p>
              <a:pPr algn="ctr"/>
              <a:r>
                <a:rPr lang="en-IN" sz="4000" dirty="0">
                  <a:solidFill>
                    <a:schemeClr val="bg2">
                      <a:lumMod val="10000"/>
                    </a:schemeClr>
                  </a:solidFill>
                  <a:latin typeface="Lato" panose="020F0502020204030203" pitchFamily="34" charset="0"/>
                </a:rPr>
                <a:t>Animal</a:t>
              </a:r>
            </a:p>
          </p:txBody>
        </p:sp>
      </p:grpSp>
      <p:grpSp>
        <p:nvGrpSpPr>
          <p:cNvPr id="39" name="Group 38">
            <a:extLst>
              <a:ext uri="{FF2B5EF4-FFF2-40B4-BE49-F238E27FC236}">
                <a16:creationId xmlns="" xmlns:a16="http://schemas.microsoft.com/office/drawing/2014/main" id="{9E28654F-C651-4D17-8C62-2B0B09F950ED}"/>
              </a:ext>
            </a:extLst>
          </p:cNvPr>
          <p:cNvGrpSpPr/>
          <p:nvPr/>
        </p:nvGrpSpPr>
        <p:grpSpPr>
          <a:xfrm>
            <a:off x="10977669" y="14385629"/>
            <a:ext cx="2700434" cy="3241330"/>
            <a:chOff x="6553200" y="14487219"/>
            <a:chExt cx="3267525" cy="3922009"/>
          </a:xfrm>
        </p:grpSpPr>
        <p:pic>
          <p:nvPicPr>
            <p:cNvPr id="21" name="Picture 20">
              <a:extLst>
                <a:ext uri="{FF2B5EF4-FFF2-40B4-BE49-F238E27FC236}">
                  <a16:creationId xmlns="" xmlns:a16="http://schemas.microsoft.com/office/drawing/2014/main" id="{58F7757C-ABE8-4C8D-9CFB-12CE3BB2CF43}"/>
                </a:ext>
              </a:extLst>
            </p:cNvPr>
            <p:cNvPicPr>
              <a:picLocks noChangeAspect="1"/>
            </p:cNvPicPr>
            <p:nvPr/>
          </p:nvPicPr>
          <p:blipFill>
            <a:blip r:embed="rId4">
              <a:clrChange>
                <a:clrFrom>
                  <a:srgbClr val="F1F1F1"/>
                </a:clrFrom>
                <a:clrTo>
                  <a:srgbClr val="F1F1F1">
                    <a:alpha val="0"/>
                  </a:srgbClr>
                </a:clrTo>
              </a:clrChange>
            </a:blip>
            <a:stretch>
              <a:fillRect/>
            </a:stretch>
          </p:blipFill>
          <p:spPr>
            <a:xfrm>
              <a:off x="6553200" y="14487219"/>
              <a:ext cx="3267525" cy="3176905"/>
            </a:xfrm>
            <a:prstGeom prst="rect">
              <a:avLst/>
            </a:prstGeom>
          </p:spPr>
        </p:pic>
        <p:sp>
          <p:nvSpPr>
            <p:cNvPr id="28" name="TextBox 27">
              <a:extLst>
                <a:ext uri="{FF2B5EF4-FFF2-40B4-BE49-F238E27FC236}">
                  <a16:creationId xmlns="" xmlns:a16="http://schemas.microsoft.com/office/drawing/2014/main" id="{07B233B4-5F7B-4B23-9F52-E27EC03ADDD4}"/>
                </a:ext>
              </a:extLst>
            </p:cNvPr>
            <p:cNvSpPr txBox="1"/>
            <p:nvPr/>
          </p:nvSpPr>
          <p:spPr>
            <a:xfrm>
              <a:off x="6672037" y="17701342"/>
              <a:ext cx="2776763" cy="707886"/>
            </a:xfrm>
            <a:prstGeom prst="rect">
              <a:avLst/>
            </a:prstGeom>
            <a:noFill/>
          </p:spPr>
          <p:txBody>
            <a:bodyPr wrap="square" rtlCol="0">
              <a:spAutoFit/>
            </a:bodyPr>
            <a:lstStyle/>
            <a:p>
              <a:pPr algn="ctr"/>
              <a:r>
                <a:rPr lang="en-IN" sz="4000" dirty="0">
                  <a:solidFill>
                    <a:schemeClr val="bg2">
                      <a:lumMod val="10000"/>
                    </a:schemeClr>
                  </a:solidFill>
                  <a:latin typeface="+mn-lt"/>
                </a:rPr>
                <a:t>Mammals</a:t>
              </a:r>
            </a:p>
          </p:txBody>
        </p:sp>
      </p:grpSp>
      <p:grpSp>
        <p:nvGrpSpPr>
          <p:cNvPr id="40" name="Group 39">
            <a:extLst>
              <a:ext uri="{FF2B5EF4-FFF2-40B4-BE49-F238E27FC236}">
                <a16:creationId xmlns="" xmlns:a16="http://schemas.microsoft.com/office/drawing/2014/main" id="{3832CF24-96BD-4262-B4DB-7EB95E876781}"/>
              </a:ext>
            </a:extLst>
          </p:cNvPr>
          <p:cNvGrpSpPr/>
          <p:nvPr/>
        </p:nvGrpSpPr>
        <p:grpSpPr>
          <a:xfrm>
            <a:off x="17148115" y="14469985"/>
            <a:ext cx="2610491" cy="3156974"/>
            <a:chOff x="14019439" y="14589290"/>
            <a:chExt cx="3158694" cy="3819938"/>
          </a:xfrm>
        </p:grpSpPr>
        <p:pic>
          <p:nvPicPr>
            <p:cNvPr id="20" name="Picture 19">
              <a:extLst>
                <a:ext uri="{FF2B5EF4-FFF2-40B4-BE49-F238E27FC236}">
                  <a16:creationId xmlns="" xmlns:a16="http://schemas.microsoft.com/office/drawing/2014/main" id="{ECC7B9FB-860C-4F10-BBD1-360C72A10713}"/>
                </a:ext>
              </a:extLst>
            </p:cNvPr>
            <p:cNvPicPr>
              <a:picLocks noChangeAspect="1"/>
            </p:cNvPicPr>
            <p:nvPr/>
          </p:nvPicPr>
          <p:blipFill>
            <a:blip r:embed="rId5">
              <a:clrChange>
                <a:clrFrom>
                  <a:srgbClr val="F1F1F1"/>
                </a:clrFrom>
                <a:clrTo>
                  <a:srgbClr val="F1F1F1">
                    <a:alpha val="0"/>
                  </a:srgbClr>
                </a:clrTo>
              </a:clrChange>
            </a:blip>
            <a:stretch>
              <a:fillRect/>
            </a:stretch>
          </p:blipFill>
          <p:spPr>
            <a:xfrm>
              <a:off x="14019439" y="14589290"/>
              <a:ext cx="3158694" cy="3112052"/>
            </a:xfrm>
            <a:prstGeom prst="rect">
              <a:avLst/>
            </a:prstGeom>
          </p:spPr>
        </p:pic>
        <p:sp>
          <p:nvSpPr>
            <p:cNvPr id="29" name="TextBox 28">
              <a:extLst>
                <a:ext uri="{FF2B5EF4-FFF2-40B4-BE49-F238E27FC236}">
                  <a16:creationId xmlns="" xmlns:a16="http://schemas.microsoft.com/office/drawing/2014/main" id="{E09B7A93-F098-4B5E-8070-D5165F181D62}"/>
                </a:ext>
              </a:extLst>
            </p:cNvPr>
            <p:cNvSpPr txBox="1"/>
            <p:nvPr/>
          </p:nvSpPr>
          <p:spPr>
            <a:xfrm>
              <a:off x="14210404" y="17701342"/>
              <a:ext cx="2776763" cy="707886"/>
            </a:xfrm>
            <a:prstGeom prst="rect">
              <a:avLst/>
            </a:prstGeom>
            <a:noFill/>
          </p:spPr>
          <p:txBody>
            <a:bodyPr wrap="square" rtlCol="0">
              <a:spAutoFit/>
            </a:bodyPr>
            <a:lstStyle/>
            <a:p>
              <a:pPr algn="ctr"/>
              <a:r>
                <a:rPr lang="en-IN" sz="4000" dirty="0">
                  <a:solidFill>
                    <a:schemeClr val="bg2">
                      <a:lumMod val="10000"/>
                    </a:schemeClr>
                  </a:solidFill>
                  <a:latin typeface="+mn-lt"/>
                </a:rPr>
                <a:t>Reptiles</a:t>
              </a:r>
            </a:p>
          </p:txBody>
        </p:sp>
      </p:grpSp>
      <p:grpSp>
        <p:nvGrpSpPr>
          <p:cNvPr id="41" name="Group 40">
            <a:extLst>
              <a:ext uri="{FF2B5EF4-FFF2-40B4-BE49-F238E27FC236}">
                <a16:creationId xmlns="" xmlns:a16="http://schemas.microsoft.com/office/drawing/2014/main" id="{19980688-79DC-47E1-AB03-05BA3DD19FC4}"/>
              </a:ext>
            </a:extLst>
          </p:cNvPr>
          <p:cNvGrpSpPr/>
          <p:nvPr/>
        </p:nvGrpSpPr>
        <p:grpSpPr>
          <a:xfrm>
            <a:off x="24027331" y="14469985"/>
            <a:ext cx="3054439" cy="3156974"/>
            <a:chOff x="22343297" y="14589290"/>
            <a:chExt cx="3695872" cy="3819938"/>
          </a:xfrm>
        </p:grpSpPr>
        <p:pic>
          <p:nvPicPr>
            <p:cNvPr id="19" name="Picture 18">
              <a:extLst>
                <a:ext uri="{FF2B5EF4-FFF2-40B4-BE49-F238E27FC236}">
                  <a16:creationId xmlns="" xmlns:a16="http://schemas.microsoft.com/office/drawing/2014/main" id="{B4167179-0F1E-4755-8A75-F3854CAA66FE}"/>
                </a:ext>
              </a:extLst>
            </p:cNvPr>
            <p:cNvPicPr>
              <a:picLocks noChangeAspect="1"/>
            </p:cNvPicPr>
            <p:nvPr/>
          </p:nvPicPr>
          <p:blipFill>
            <a:blip r:embed="rId6">
              <a:clrChange>
                <a:clrFrom>
                  <a:srgbClr val="F1F1F1"/>
                </a:clrFrom>
                <a:clrTo>
                  <a:srgbClr val="F1F1F1">
                    <a:alpha val="0"/>
                  </a:srgbClr>
                </a:clrTo>
              </a:clrChange>
            </a:blip>
            <a:stretch>
              <a:fillRect/>
            </a:stretch>
          </p:blipFill>
          <p:spPr>
            <a:xfrm>
              <a:off x="22411875" y="14589290"/>
              <a:ext cx="3267525" cy="3112052"/>
            </a:xfrm>
            <a:prstGeom prst="rect">
              <a:avLst/>
            </a:prstGeom>
          </p:spPr>
        </p:pic>
        <p:sp>
          <p:nvSpPr>
            <p:cNvPr id="30" name="TextBox 29">
              <a:extLst>
                <a:ext uri="{FF2B5EF4-FFF2-40B4-BE49-F238E27FC236}">
                  <a16:creationId xmlns="" xmlns:a16="http://schemas.microsoft.com/office/drawing/2014/main" id="{ECA96B9D-80A4-4066-AE86-7A90F135401F}"/>
                </a:ext>
              </a:extLst>
            </p:cNvPr>
            <p:cNvSpPr txBox="1"/>
            <p:nvPr/>
          </p:nvSpPr>
          <p:spPr>
            <a:xfrm>
              <a:off x="22343297" y="17701342"/>
              <a:ext cx="3695872" cy="707886"/>
            </a:xfrm>
            <a:prstGeom prst="rect">
              <a:avLst/>
            </a:prstGeom>
            <a:noFill/>
          </p:spPr>
          <p:txBody>
            <a:bodyPr wrap="square" rtlCol="0">
              <a:spAutoFit/>
            </a:bodyPr>
            <a:lstStyle/>
            <a:p>
              <a:pPr algn="ctr"/>
              <a:r>
                <a:rPr lang="en-IN" sz="4000" dirty="0">
                  <a:solidFill>
                    <a:schemeClr val="bg2">
                      <a:lumMod val="10000"/>
                    </a:schemeClr>
                  </a:solidFill>
                  <a:latin typeface="+mn-lt"/>
                </a:rPr>
                <a:t>Amphibians</a:t>
              </a:r>
            </a:p>
          </p:txBody>
        </p:sp>
      </p:grpSp>
      <p:grpSp>
        <p:nvGrpSpPr>
          <p:cNvPr id="42" name="Group 41">
            <a:extLst>
              <a:ext uri="{FF2B5EF4-FFF2-40B4-BE49-F238E27FC236}">
                <a16:creationId xmlns="" xmlns:a16="http://schemas.microsoft.com/office/drawing/2014/main" id="{9639D3F9-3CAB-41A0-AFFF-E679DAA39AE6}"/>
              </a:ext>
            </a:extLst>
          </p:cNvPr>
          <p:cNvGrpSpPr/>
          <p:nvPr/>
        </p:nvGrpSpPr>
        <p:grpSpPr>
          <a:xfrm>
            <a:off x="30688909" y="14413287"/>
            <a:ext cx="2610491" cy="3213672"/>
            <a:chOff x="30403800" y="14520685"/>
            <a:chExt cx="3158694" cy="3888543"/>
          </a:xfrm>
        </p:grpSpPr>
        <p:pic>
          <p:nvPicPr>
            <p:cNvPr id="22" name="Picture 21">
              <a:extLst>
                <a:ext uri="{FF2B5EF4-FFF2-40B4-BE49-F238E27FC236}">
                  <a16:creationId xmlns="" xmlns:a16="http://schemas.microsoft.com/office/drawing/2014/main" id="{E936B307-6CD1-4D84-841B-110364903006}"/>
                </a:ext>
              </a:extLst>
            </p:cNvPr>
            <p:cNvPicPr>
              <a:picLocks noChangeAspect="1"/>
            </p:cNvPicPr>
            <p:nvPr/>
          </p:nvPicPr>
          <p:blipFill>
            <a:blip r:embed="rId7">
              <a:clrChange>
                <a:clrFrom>
                  <a:srgbClr val="F1F1F1"/>
                </a:clrFrom>
                <a:clrTo>
                  <a:srgbClr val="F1F1F1">
                    <a:alpha val="0"/>
                  </a:srgbClr>
                </a:clrTo>
              </a:clrChange>
            </a:blip>
            <a:stretch>
              <a:fillRect/>
            </a:stretch>
          </p:blipFill>
          <p:spPr>
            <a:xfrm>
              <a:off x="30403800" y="14520685"/>
              <a:ext cx="3158694" cy="3112052"/>
            </a:xfrm>
            <a:prstGeom prst="rect">
              <a:avLst/>
            </a:prstGeom>
          </p:spPr>
        </p:pic>
        <p:sp>
          <p:nvSpPr>
            <p:cNvPr id="31" name="TextBox 30">
              <a:extLst>
                <a:ext uri="{FF2B5EF4-FFF2-40B4-BE49-F238E27FC236}">
                  <a16:creationId xmlns="" xmlns:a16="http://schemas.microsoft.com/office/drawing/2014/main" id="{9059FC05-234A-4287-AB29-4CA2C287BB22}"/>
                </a:ext>
              </a:extLst>
            </p:cNvPr>
            <p:cNvSpPr txBox="1"/>
            <p:nvPr/>
          </p:nvSpPr>
          <p:spPr>
            <a:xfrm>
              <a:off x="30542029" y="17701342"/>
              <a:ext cx="2776763" cy="707886"/>
            </a:xfrm>
            <a:prstGeom prst="rect">
              <a:avLst/>
            </a:prstGeom>
            <a:noFill/>
          </p:spPr>
          <p:txBody>
            <a:bodyPr wrap="square" rtlCol="0">
              <a:spAutoFit/>
            </a:bodyPr>
            <a:lstStyle/>
            <a:p>
              <a:pPr algn="ctr"/>
              <a:r>
                <a:rPr lang="en-IN" sz="4000" dirty="0">
                  <a:solidFill>
                    <a:schemeClr val="bg2">
                      <a:lumMod val="10000"/>
                    </a:schemeClr>
                  </a:solidFill>
                  <a:latin typeface="+mn-lt"/>
                </a:rPr>
                <a:t>Birds</a:t>
              </a:r>
            </a:p>
          </p:txBody>
        </p:sp>
      </p:grpSp>
      <p:cxnSp>
        <p:nvCxnSpPr>
          <p:cNvPr id="9" name="Connector: Elbow 8">
            <a:extLst>
              <a:ext uri="{FF2B5EF4-FFF2-40B4-BE49-F238E27FC236}">
                <a16:creationId xmlns="" xmlns:a16="http://schemas.microsoft.com/office/drawing/2014/main" id="{B075D712-EA84-4948-8F75-D31E829AA121}"/>
              </a:ext>
            </a:extLst>
          </p:cNvPr>
          <p:cNvCxnSpPr>
            <a:cxnSpLocks/>
            <a:stCxn id="18" idx="2"/>
            <a:endCxn id="21" idx="0"/>
          </p:cNvCxnSpPr>
          <p:nvPr/>
        </p:nvCxnSpPr>
        <p:spPr bwMode="auto">
          <a:xfrm rot="5400000">
            <a:off x="15795916" y="8041855"/>
            <a:ext cx="2875746" cy="9811802"/>
          </a:xfrm>
          <a:prstGeom prst="bentConnector3">
            <a:avLst/>
          </a:prstGeom>
          <a:ln w="57150">
            <a:headEnd type="none" w="sm" len="sm"/>
            <a:tailEnd type="triangle"/>
          </a:ln>
        </p:spPr>
        <p:style>
          <a:lnRef idx="3">
            <a:schemeClr val="accent3"/>
          </a:lnRef>
          <a:fillRef idx="0">
            <a:schemeClr val="accent3"/>
          </a:fillRef>
          <a:effectRef idx="2">
            <a:schemeClr val="accent3"/>
          </a:effectRef>
          <a:fontRef idx="minor">
            <a:schemeClr val="tx1"/>
          </a:fontRef>
        </p:style>
      </p:cxnSp>
      <p:cxnSp>
        <p:nvCxnSpPr>
          <p:cNvPr id="32" name="Connector: Elbow 31">
            <a:extLst>
              <a:ext uri="{FF2B5EF4-FFF2-40B4-BE49-F238E27FC236}">
                <a16:creationId xmlns="" xmlns:a16="http://schemas.microsoft.com/office/drawing/2014/main" id="{11357B0C-B83B-41AF-8B6B-A056FCC11B6F}"/>
              </a:ext>
            </a:extLst>
          </p:cNvPr>
          <p:cNvCxnSpPr>
            <a:cxnSpLocks/>
          </p:cNvCxnSpPr>
          <p:nvPr/>
        </p:nvCxnSpPr>
        <p:spPr bwMode="auto">
          <a:xfrm rot="16200000" flipH="1">
            <a:off x="25619912" y="8041855"/>
            <a:ext cx="2875746" cy="9811802"/>
          </a:xfrm>
          <a:prstGeom prst="bentConnector3">
            <a:avLst/>
          </a:prstGeom>
          <a:ln w="57150">
            <a:headEnd type="none" w="sm" len="sm"/>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 xmlns:a16="http://schemas.microsoft.com/office/drawing/2014/main" id="{0A7C3840-7DD0-4CC9-8868-85BCC9A6461D}"/>
              </a:ext>
            </a:extLst>
          </p:cNvPr>
          <p:cNvCxnSpPr/>
          <p:nvPr/>
        </p:nvCxnSpPr>
        <p:spPr bwMode="auto">
          <a:xfrm>
            <a:off x="18453360" y="12947756"/>
            <a:ext cx="0" cy="1437874"/>
          </a:xfrm>
          <a:prstGeom prst="straightConnector1">
            <a:avLst/>
          </a:prstGeom>
          <a:ln w="57150">
            <a:headEnd type="none" w="sm" len="sm"/>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a:extLst>
              <a:ext uri="{FF2B5EF4-FFF2-40B4-BE49-F238E27FC236}">
                <a16:creationId xmlns="" xmlns:a16="http://schemas.microsoft.com/office/drawing/2014/main" id="{AC17D48F-995B-4659-8C82-50BB2AFEB545}"/>
              </a:ext>
            </a:extLst>
          </p:cNvPr>
          <p:cNvCxnSpPr/>
          <p:nvPr/>
        </p:nvCxnSpPr>
        <p:spPr bwMode="auto">
          <a:xfrm>
            <a:off x="25523600" y="12947756"/>
            <a:ext cx="0" cy="1437874"/>
          </a:xfrm>
          <a:prstGeom prst="straightConnector1">
            <a:avLst/>
          </a:prstGeom>
          <a:ln w="5715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34" name="Left Brace 33">
            <a:extLst>
              <a:ext uri="{FF2B5EF4-FFF2-40B4-BE49-F238E27FC236}">
                <a16:creationId xmlns="" xmlns:a16="http://schemas.microsoft.com/office/drawing/2014/main" id="{E49991A3-0634-4E28-A260-6F7AA19F7E45}"/>
              </a:ext>
            </a:extLst>
          </p:cNvPr>
          <p:cNvSpPr>
            <a:spLocks noChangeAspect="1"/>
          </p:cNvSpPr>
          <p:nvPr/>
        </p:nvSpPr>
        <p:spPr bwMode="auto">
          <a:xfrm>
            <a:off x="10141755" y="8127799"/>
            <a:ext cx="586515" cy="4361951"/>
          </a:xfrm>
          <a:prstGeom prst="leftBrace">
            <a:avLst>
              <a:gd name="adj1" fmla="val 146763"/>
              <a:gd name="adj2" fmla="val 49141"/>
            </a:avLst>
          </a:prstGeom>
          <a:ln w="57150">
            <a:headEnd type="none" w="sm" len="sm"/>
            <a:tailEnd type="none" w="sm" len="sm"/>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35" name="Left Brace 34">
            <a:extLst>
              <a:ext uri="{FF2B5EF4-FFF2-40B4-BE49-F238E27FC236}">
                <a16:creationId xmlns="" xmlns:a16="http://schemas.microsoft.com/office/drawing/2014/main" id="{0BCEBCD7-938B-4A6E-817A-BF779A58562F}"/>
              </a:ext>
            </a:extLst>
          </p:cNvPr>
          <p:cNvSpPr>
            <a:spLocks noChangeAspect="1"/>
          </p:cNvSpPr>
          <p:nvPr/>
        </p:nvSpPr>
        <p:spPr bwMode="auto">
          <a:xfrm>
            <a:off x="10141755" y="12972493"/>
            <a:ext cx="586515" cy="4361951"/>
          </a:xfrm>
          <a:prstGeom prst="leftBrace">
            <a:avLst>
              <a:gd name="adj1" fmla="val 146763"/>
              <a:gd name="adj2" fmla="val 49141"/>
            </a:avLst>
          </a:prstGeom>
          <a:ln w="57150">
            <a:headEnd type="none" w="sm" len="sm"/>
            <a:tailEnd type="none" w="sm" len="sm"/>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36" name="TextBox 35">
            <a:extLst>
              <a:ext uri="{FF2B5EF4-FFF2-40B4-BE49-F238E27FC236}">
                <a16:creationId xmlns="" xmlns:a16="http://schemas.microsoft.com/office/drawing/2014/main" id="{F79D350D-6E8D-489D-8699-EF7DFF7756F5}"/>
              </a:ext>
            </a:extLst>
          </p:cNvPr>
          <p:cNvSpPr txBox="1"/>
          <p:nvPr/>
        </p:nvSpPr>
        <p:spPr>
          <a:xfrm>
            <a:off x="5743955" y="9473559"/>
            <a:ext cx="4836478" cy="1569660"/>
          </a:xfrm>
          <a:prstGeom prst="rect">
            <a:avLst/>
          </a:prstGeom>
          <a:noFill/>
        </p:spPr>
        <p:txBody>
          <a:bodyPr wrap="square" rtlCol="0">
            <a:spAutoFit/>
          </a:bodyPr>
          <a:lstStyle/>
          <a:p>
            <a:pPr algn="ctr"/>
            <a:r>
              <a:rPr lang="en-IN" sz="4800" dirty="0">
                <a:solidFill>
                  <a:srgbClr val="E41657"/>
                </a:solidFill>
                <a:latin typeface="Lato" panose="020F0502020204030203" pitchFamily="34" charset="0"/>
              </a:rPr>
              <a:t>Super/ Parent Class</a:t>
            </a:r>
          </a:p>
        </p:txBody>
      </p:sp>
      <p:sp>
        <p:nvSpPr>
          <p:cNvPr id="37" name="TextBox 36">
            <a:extLst>
              <a:ext uri="{FF2B5EF4-FFF2-40B4-BE49-F238E27FC236}">
                <a16:creationId xmlns="" xmlns:a16="http://schemas.microsoft.com/office/drawing/2014/main" id="{AB152F59-4A4D-4FF0-8954-4813E3C4EE19}"/>
              </a:ext>
            </a:extLst>
          </p:cNvPr>
          <p:cNvSpPr txBox="1"/>
          <p:nvPr/>
        </p:nvSpPr>
        <p:spPr>
          <a:xfrm>
            <a:off x="6922833" y="14578959"/>
            <a:ext cx="3003072" cy="1569660"/>
          </a:xfrm>
          <a:prstGeom prst="rect">
            <a:avLst/>
          </a:prstGeom>
          <a:noFill/>
        </p:spPr>
        <p:txBody>
          <a:bodyPr wrap="square" rtlCol="0">
            <a:spAutoFit/>
          </a:bodyPr>
          <a:lstStyle/>
          <a:p>
            <a:pPr algn="ctr"/>
            <a:r>
              <a:rPr lang="en-IN" sz="4800" dirty="0">
                <a:solidFill>
                  <a:srgbClr val="E41657"/>
                </a:solidFill>
                <a:latin typeface="Lato" panose="020F0502020204030203" pitchFamily="34" charset="0"/>
              </a:rPr>
              <a:t>Sub/ Child Classes</a:t>
            </a:r>
          </a:p>
        </p:txBody>
      </p:sp>
      <p:sp>
        <p:nvSpPr>
          <p:cNvPr id="44" name="Rectangle: Rounded Corners 43">
            <a:extLst>
              <a:ext uri="{FF2B5EF4-FFF2-40B4-BE49-F238E27FC236}">
                <a16:creationId xmlns="" xmlns:a16="http://schemas.microsoft.com/office/drawing/2014/main" id="{6D732030-820F-45E7-9921-5C2E2AD63F04}"/>
              </a:ext>
            </a:extLst>
          </p:cNvPr>
          <p:cNvSpPr/>
          <p:nvPr/>
        </p:nvSpPr>
        <p:spPr bwMode="auto">
          <a:xfrm>
            <a:off x="6109719" y="5517051"/>
            <a:ext cx="27986182" cy="1974890"/>
          </a:xfrm>
          <a:prstGeom prst="roundRect">
            <a:avLst>
              <a:gd name="adj" fmla="val 20200"/>
            </a:avLst>
          </a:prstGeom>
          <a:noFill/>
        </p:spPr>
        <p:txBody>
          <a:bodyPr wrap="square" rtlCol="0">
            <a:spAutoFit/>
          </a:bodyPr>
          <a:lstStyle/>
          <a:p>
            <a:pPr marL="685800" indent="-685800">
              <a:buClr>
                <a:srgbClr val="E41657"/>
              </a:buClr>
              <a:buFont typeface="Arial" panose="020B0604020202020204" pitchFamily="34" charset="0"/>
              <a:buChar char="•"/>
            </a:pPr>
            <a:r>
              <a:rPr lang="en-IN" sz="5400" dirty="0">
                <a:solidFill>
                  <a:srgbClr val="000000"/>
                </a:solidFill>
                <a:latin typeface="Lato" panose="020F0502020204030203" pitchFamily="34" charset="0"/>
              </a:rPr>
              <a:t>Inheritance represents the IS-A relationship which is also known as a parent-child relationship</a:t>
            </a:r>
          </a:p>
        </p:txBody>
      </p:sp>
      <p:sp>
        <p:nvSpPr>
          <p:cNvPr id="5" name="Rectangle 4"/>
          <p:cNvSpPr/>
          <p:nvPr/>
        </p:nvSpPr>
        <p:spPr>
          <a:xfrm>
            <a:off x="6400800" y="893930"/>
            <a:ext cx="12801600"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a:solidFill>
                  <a:srgbClr val="E61557"/>
                </a:solidFill>
                <a:latin typeface="Lato" panose="020F0502020204030203" pitchFamily="34" charset="0"/>
                <a:ea typeface="+mj-ea"/>
                <a:cs typeface="+mj-cs"/>
              </a:rPr>
              <a:t>Inheritance</a:t>
            </a:r>
          </a:p>
        </p:txBody>
      </p:sp>
    </p:spTree>
    <p:extLst>
      <p:ext uri="{BB962C8B-B14F-4D97-AF65-F5344CB8AC3E}">
        <p14:creationId xmlns:p14="http://schemas.microsoft.com/office/powerpoint/2010/main" val="375880223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par>
                                <p:cTn id="18" presetID="22" presetClass="entr" presetSubtype="1"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par>
                                <p:cTn id="21" presetID="22" presetClass="entr" presetSubtype="1"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par>
                                <p:cTn id="30" presetID="22" presetClass="entr" presetSubtype="1"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par>
                                <p:cTn id="33" presetID="22" presetClass="entr" presetSubtype="1"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par>
                                <p:cTn id="36" presetID="22" presetClass="entr" presetSubtype="1"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fill="hold"/>
                                        <p:tgtEl>
                                          <p:spTgt spid="34"/>
                                        </p:tgtEl>
                                        <p:attrNameLst>
                                          <p:attrName>ppt_x</p:attrName>
                                        </p:attrNameLst>
                                      </p:cBhvr>
                                      <p:tavLst>
                                        <p:tav tm="0">
                                          <p:val>
                                            <p:strVal val="0-#ppt_w/2"/>
                                          </p:val>
                                        </p:tav>
                                        <p:tav tm="100000">
                                          <p:val>
                                            <p:strVal val="#ppt_x"/>
                                          </p:val>
                                        </p:tav>
                                      </p:tavLst>
                                    </p:anim>
                                    <p:anim calcmode="lin" valueType="num">
                                      <p:cBhvr additive="base">
                                        <p:cTn id="47" dur="500" fill="hold"/>
                                        <p:tgtEl>
                                          <p:spTgt spid="34"/>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0-#ppt_w/2"/>
                                          </p:val>
                                        </p:tav>
                                        <p:tav tm="100000">
                                          <p:val>
                                            <p:strVal val="#ppt_x"/>
                                          </p:val>
                                        </p:tav>
                                      </p:tavLst>
                                    </p:anim>
                                    <p:anim calcmode="lin" valueType="num">
                                      <p:cBhvr additive="base">
                                        <p:cTn id="5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fill="hold"/>
                                        <p:tgtEl>
                                          <p:spTgt spid="35"/>
                                        </p:tgtEl>
                                        <p:attrNameLst>
                                          <p:attrName>ppt_x</p:attrName>
                                        </p:attrNameLst>
                                      </p:cBhvr>
                                      <p:tavLst>
                                        <p:tav tm="0">
                                          <p:val>
                                            <p:strVal val="0-#ppt_w/2"/>
                                          </p:val>
                                        </p:tav>
                                        <p:tav tm="100000">
                                          <p:val>
                                            <p:strVal val="#ppt_x"/>
                                          </p:val>
                                        </p:tav>
                                      </p:tavLst>
                                    </p:anim>
                                    <p:anim calcmode="lin" valueType="num">
                                      <p:cBhvr additive="base">
                                        <p:cTn id="57" dur="500" fill="hold"/>
                                        <p:tgtEl>
                                          <p:spTgt spid="3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0-#ppt_w/2"/>
                                          </p:val>
                                        </p:tav>
                                        <p:tav tm="100000">
                                          <p:val>
                                            <p:strVal val="#ppt_x"/>
                                          </p:val>
                                        </p:tav>
                                      </p:tavLst>
                                    </p:anim>
                                    <p:anim calcmode="lin" valueType="num">
                                      <p:cBhvr additive="base">
                                        <p:cTn id="61"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36" grpId="0"/>
      <p:bldP spid="37" grpId="0"/>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Rectangle 3">
            <a:extLst>
              <a:ext uri="{FF2B5EF4-FFF2-40B4-BE49-F238E27FC236}">
                <a16:creationId xmlns="" xmlns:a16="http://schemas.microsoft.com/office/drawing/2014/main" id="{C104CF3E-18DD-4FA4-80AF-79BDB04DDE48}"/>
              </a:ext>
            </a:extLst>
          </p:cNvPr>
          <p:cNvSpPr/>
          <p:nvPr/>
        </p:nvSpPr>
        <p:spPr>
          <a:xfrm>
            <a:off x="12565236" y="5229731"/>
            <a:ext cx="18288000" cy="3785652"/>
          </a:xfrm>
          <a:prstGeom prst="rect">
            <a:avLst/>
          </a:prstGeom>
        </p:spPr>
        <p:txBody>
          <a:bodyPr>
            <a:spAutoFit/>
          </a:bodyPr>
          <a:lstStyle/>
          <a:p>
            <a:r>
              <a:rPr lang="en-IN" sz="6000" b="1" dirty="0">
                <a:solidFill>
                  <a:srgbClr val="7F0055"/>
                </a:solidFill>
                <a:latin typeface="Consolas" panose="020B0609020204030204" pitchFamily="49" charset="0"/>
              </a:rPr>
              <a:t>class</a:t>
            </a:r>
            <a:r>
              <a:rPr lang="en-IN" sz="6000" b="1" dirty="0">
                <a:solidFill>
                  <a:srgbClr val="000000"/>
                </a:solidFill>
                <a:latin typeface="Consolas" panose="020B0609020204030204" pitchFamily="49" charset="0"/>
              </a:rPr>
              <a:t> Subclass </a:t>
            </a:r>
            <a:r>
              <a:rPr lang="en-IN" sz="6000" b="1" dirty="0">
                <a:solidFill>
                  <a:srgbClr val="7F0055"/>
                </a:solidFill>
                <a:latin typeface="Consolas" panose="020B0609020204030204" pitchFamily="49" charset="0"/>
              </a:rPr>
              <a:t>extends</a:t>
            </a:r>
            <a:r>
              <a:rPr lang="en-IN" sz="6000" b="1" dirty="0">
                <a:solidFill>
                  <a:srgbClr val="000000"/>
                </a:solidFill>
                <a:latin typeface="Consolas" panose="020B0609020204030204" pitchFamily="49" charset="0"/>
              </a:rPr>
              <a:t> Superclass  </a:t>
            </a:r>
          </a:p>
          <a:p>
            <a:r>
              <a:rPr lang="en-IN" sz="6000" dirty="0">
                <a:solidFill>
                  <a:srgbClr val="000000"/>
                </a:solidFill>
                <a:latin typeface="Consolas" panose="020B0609020204030204" pitchFamily="49" charset="0"/>
              </a:rPr>
              <a:t>{  </a:t>
            </a:r>
          </a:p>
          <a:p>
            <a:r>
              <a:rPr lang="en-IN" sz="6000" dirty="0">
                <a:solidFill>
                  <a:srgbClr val="000000"/>
                </a:solidFill>
                <a:latin typeface="Consolas" panose="020B0609020204030204" pitchFamily="49" charset="0"/>
              </a:rPr>
              <a:t>   </a:t>
            </a:r>
            <a:r>
              <a:rPr lang="en-IN" sz="6000" dirty="0">
                <a:solidFill>
                  <a:srgbClr val="3F7F5F"/>
                </a:solidFill>
                <a:latin typeface="Consolas" panose="020B0609020204030204" pitchFamily="49" charset="0"/>
              </a:rPr>
              <a:t>//methods and fields  </a:t>
            </a:r>
          </a:p>
          <a:p>
            <a:r>
              <a:rPr lang="en-IN" sz="6000" dirty="0">
                <a:solidFill>
                  <a:srgbClr val="000000"/>
                </a:solidFill>
                <a:latin typeface="Consolas" panose="020B0609020204030204" pitchFamily="49" charset="0"/>
              </a:rPr>
              <a:t>} </a:t>
            </a:r>
            <a:endParaRPr lang="en-IN" sz="7200" dirty="0"/>
          </a:p>
        </p:txBody>
      </p:sp>
      <p:sp>
        <p:nvSpPr>
          <p:cNvPr id="36" name="Chevron 15">
            <a:extLst>
              <a:ext uri="{FF2B5EF4-FFF2-40B4-BE49-F238E27FC236}">
                <a16:creationId xmlns="" xmlns:a16="http://schemas.microsoft.com/office/drawing/2014/main" id="{EFD291B7-7EF8-44FC-87FD-7BCE3AB86525}"/>
              </a:ext>
            </a:extLst>
          </p:cNvPr>
          <p:cNvSpPr/>
          <p:nvPr/>
        </p:nvSpPr>
        <p:spPr>
          <a:xfrm>
            <a:off x="29356186" y="12248143"/>
            <a:ext cx="6534014" cy="2771855"/>
          </a:xfrm>
          <a:prstGeom prst="chevron">
            <a:avLst>
              <a:gd name="adj" fmla="val 17785"/>
            </a:avLst>
          </a:prstGeom>
          <a:solidFill>
            <a:srgbClr val="176490"/>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ts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39" name="Chevron 18">
            <a:extLst>
              <a:ext uri="{FF2B5EF4-FFF2-40B4-BE49-F238E27FC236}">
                <a16:creationId xmlns="" xmlns:a16="http://schemas.microsoft.com/office/drawing/2014/main" id="{AE2C2DA7-1D10-4B89-BA9F-22C7A55B2683}"/>
              </a:ext>
            </a:extLst>
          </p:cNvPr>
          <p:cNvSpPr/>
          <p:nvPr/>
        </p:nvSpPr>
        <p:spPr>
          <a:xfrm>
            <a:off x="23451481" y="12248143"/>
            <a:ext cx="6534014" cy="2771855"/>
          </a:xfrm>
          <a:prstGeom prst="chevron">
            <a:avLst>
              <a:gd name="adj" fmla="val 17785"/>
            </a:avLst>
          </a:prstGeom>
          <a:solidFill>
            <a:srgbClr val="0086AC"/>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ts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42" name="Chevron 21">
            <a:extLst>
              <a:ext uri="{FF2B5EF4-FFF2-40B4-BE49-F238E27FC236}">
                <a16:creationId xmlns="" xmlns:a16="http://schemas.microsoft.com/office/drawing/2014/main" id="{295D7F09-9858-4B84-96E1-F88C1F18AFF1}"/>
              </a:ext>
            </a:extLst>
          </p:cNvPr>
          <p:cNvSpPr/>
          <p:nvPr/>
        </p:nvSpPr>
        <p:spPr>
          <a:xfrm>
            <a:off x="17546779" y="12248143"/>
            <a:ext cx="6534014" cy="2771855"/>
          </a:xfrm>
          <a:prstGeom prst="chevron">
            <a:avLst>
              <a:gd name="adj" fmla="val 17785"/>
            </a:avLst>
          </a:prstGeom>
          <a:solidFill>
            <a:srgbClr val="1AA5BD"/>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ts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45" name="Chevron 25">
            <a:extLst>
              <a:ext uri="{FF2B5EF4-FFF2-40B4-BE49-F238E27FC236}">
                <a16:creationId xmlns="" xmlns:a16="http://schemas.microsoft.com/office/drawing/2014/main" id="{2D8B4A2E-EA04-477B-B439-B56831283A52}"/>
              </a:ext>
            </a:extLst>
          </p:cNvPr>
          <p:cNvSpPr/>
          <p:nvPr/>
        </p:nvSpPr>
        <p:spPr>
          <a:xfrm>
            <a:off x="10591871" y="12248143"/>
            <a:ext cx="7584223" cy="2771855"/>
          </a:xfrm>
          <a:prstGeom prst="chevron">
            <a:avLst>
              <a:gd name="adj" fmla="val 17785"/>
            </a:avLst>
          </a:prstGeom>
          <a:solidFill>
            <a:srgbClr val="51C3CA"/>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ts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46" name="TextBox 45">
            <a:extLst>
              <a:ext uri="{FF2B5EF4-FFF2-40B4-BE49-F238E27FC236}">
                <a16:creationId xmlns="" xmlns:a16="http://schemas.microsoft.com/office/drawing/2014/main" id="{E0B7C3DE-D2FF-4CE2-B1D7-60E72C16D5B8}"/>
              </a:ext>
            </a:extLst>
          </p:cNvPr>
          <p:cNvSpPr txBox="1"/>
          <p:nvPr/>
        </p:nvSpPr>
        <p:spPr>
          <a:xfrm>
            <a:off x="11951246" y="15392400"/>
            <a:ext cx="5534009" cy="923330"/>
          </a:xfrm>
          <a:prstGeom prst="rect">
            <a:avLst/>
          </a:prstGeom>
          <a:noFill/>
        </p:spPr>
        <p:txBody>
          <a:bodyPr wrap="square" rtlCol="0">
            <a:spAutoFit/>
          </a:bodyPr>
          <a:lstStyle/>
          <a:p>
            <a:pPr algn="ctr" defTabSz="1219170" fontAlgn="auto">
              <a:spcBef>
                <a:spcPts val="0"/>
              </a:spcBef>
              <a:spcAft>
                <a:spcPts val="0"/>
              </a:spcAft>
            </a:pPr>
            <a:r>
              <a:rPr lang="en-US" sz="5400" dirty="0">
                <a:solidFill>
                  <a:srgbClr val="000000"/>
                </a:solidFill>
                <a:latin typeface="Lato" panose="020F0502020204030203" pitchFamily="34" charset="0"/>
                <a:ea typeface="Open Sans" panose="020B0606030504020204" pitchFamily="34" charset="0"/>
                <a:cs typeface="Open Sans" panose="020B0606030504020204" pitchFamily="34" charset="0"/>
              </a:rPr>
              <a:t>Code Reusability</a:t>
            </a:r>
          </a:p>
        </p:txBody>
      </p:sp>
      <p:sp>
        <p:nvSpPr>
          <p:cNvPr id="48" name="Chevron 31">
            <a:extLst>
              <a:ext uri="{FF2B5EF4-FFF2-40B4-BE49-F238E27FC236}">
                <a16:creationId xmlns="" xmlns:a16="http://schemas.microsoft.com/office/drawing/2014/main" id="{5119B73A-261A-47F4-ACA6-B27D30870E15}"/>
              </a:ext>
            </a:extLst>
          </p:cNvPr>
          <p:cNvSpPr/>
          <p:nvPr/>
        </p:nvSpPr>
        <p:spPr>
          <a:xfrm>
            <a:off x="5316484" y="12056565"/>
            <a:ext cx="6986938" cy="3031035"/>
          </a:xfrm>
          <a:prstGeom prst="chevron">
            <a:avLst>
              <a:gd name="adj" fmla="val 17785"/>
            </a:avLst>
          </a:prstGeom>
          <a:solidFill>
            <a:schemeClr val="accent6">
              <a:lumMod val="60000"/>
              <a:lumOff val="40000"/>
            </a:schemeClr>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ts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9" name="TextBox 8">
            <a:extLst>
              <a:ext uri="{FF2B5EF4-FFF2-40B4-BE49-F238E27FC236}">
                <a16:creationId xmlns="" xmlns:a16="http://schemas.microsoft.com/office/drawing/2014/main" id="{5F028287-1994-42E7-9DA7-7F89F73E0FAC}"/>
              </a:ext>
            </a:extLst>
          </p:cNvPr>
          <p:cNvSpPr txBox="1"/>
          <p:nvPr/>
        </p:nvSpPr>
        <p:spPr>
          <a:xfrm>
            <a:off x="6172269" y="13107022"/>
            <a:ext cx="5885292" cy="1015663"/>
          </a:xfrm>
          <a:prstGeom prst="rect">
            <a:avLst/>
          </a:prstGeom>
          <a:noFill/>
        </p:spPr>
        <p:txBody>
          <a:bodyPr wrap="square" rtlCol="0">
            <a:spAutoFit/>
          </a:bodyPr>
          <a:lstStyle/>
          <a:p>
            <a:pPr algn="ctr"/>
            <a:r>
              <a:rPr lang="en-IN" sz="6000" b="1" dirty="0">
                <a:solidFill>
                  <a:srgbClr val="000000"/>
                </a:solidFill>
                <a:latin typeface="Lato" panose="020F0502020204030203" pitchFamily="34" charset="0"/>
                <a:cs typeface="Aharoni" panose="02010803020104030203" pitchFamily="2" charset="-79"/>
              </a:rPr>
              <a:t>Advantages</a:t>
            </a:r>
            <a:endParaRPr lang="en-IN" sz="5400" b="1" dirty="0">
              <a:solidFill>
                <a:srgbClr val="000000"/>
              </a:solidFill>
              <a:latin typeface="Lato" panose="020F0502020204030203" pitchFamily="34" charset="0"/>
              <a:cs typeface="Aharoni" panose="02010803020104030203" pitchFamily="2" charset="-79"/>
            </a:endParaRPr>
          </a:p>
        </p:txBody>
      </p:sp>
      <p:sp>
        <p:nvSpPr>
          <p:cNvPr id="49" name="TextBox 48">
            <a:extLst>
              <a:ext uri="{FF2B5EF4-FFF2-40B4-BE49-F238E27FC236}">
                <a16:creationId xmlns="" xmlns:a16="http://schemas.microsoft.com/office/drawing/2014/main" id="{9084A47A-4E60-488D-BA0C-4DD1ADFB047D}"/>
              </a:ext>
            </a:extLst>
          </p:cNvPr>
          <p:cNvSpPr txBox="1"/>
          <p:nvPr/>
        </p:nvSpPr>
        <p:spPr>
          <a:xfrm>
            <a:off x="6172269" y="5439536"/>
            <a:ext cx="5885292" cy="923330"/>
          </a:xfrm>
          <a:prstGeom prst="rect">
            <a:avLst/>
          </a:prstGeom>
          <a:noFill/>
        </p:spPr>
        <p:txBody>
          <a:bodyPr wrap="square" rtlCol="0">
            <a:spAutoFit/>
          </a:bodyPr>
          <a:lstStyle/>
          <a:p>
            <a:pPr algn="ctr"/>
            <a:r>
              <a:rPr lang="en-IN" sz="5400" b="1" dirty="0">
                <a:solidFill>
                  <a:srgbClr val="000000"/>
                </a:solidFill>
                <a:latin typeface="Lato" panose="020F0502020204030203" pitchFamily="34" charset="0"/>
                <a:cs typeface="Aharoni" panose="02010803020104030203" pitchFamily="2" charset="-79"/>
              </a:rPr>
              <a:t>Syntax</a:t>
            </a:r>
          </a:p>
        </p:txBody>
      </p:sp>
      <p:pic>
        <p:nvPicPr>
          <p:cNvPr id="44" name="Picture 43">
            <a:extLst>
              <a:ext uri="{FF2B5EF4-FFF2-40B4-BE49-F238E27FC236}">
                <a16:creationId xmlns="" xmlns:a16="http://schemas.microsoft.com/office/drawing/2014/main" id="{1498078C-B5CD-45D5-A17B-81719E03B9DC}"/>
              </a:ext>
            </a:extLst>
          </p:cNvPr>
          <p:cNvPicPr>
            <a:picLocks noChangeAspect="1"/>
          </p:cNvPicPr>
          <p:nvPr/>
        </p:nvPicPr>
        <p:blipFill>
          <a:blip r:embed="rId3"/>
          <a:stretch>
            <a:fillRect/>
          </a:stretch>
        </p:blipFill>
        <p:spPr>
          <a:xfrm>
            <a:off x="13923732" y="12356619"/>
            <a:ext cx="1931189" cy="2451120"/>
          </a:xfrm>
          <a:prstGeom prst="rect">
            <a:avLst/>
          </a:prstGeom>
        </p:spPr>
      </p:pic>
      <p:pic>
        <p:nvPicPr>
          <p:cNvPr id="38" name="Picture 37">
            <a:extLst>
              <a:ext uri="{FF2B5EF4-FFF2-40B4-BE49-F238E27FC236}">
                <a16:creationId xmlns="" xmlns:a16="http://schemas.microsoft.com/office/drawing/2014/main" id="{5C833ACB-B897-4C49-9D6E-B24F3E54437D}"/>
              </a:ext>
            </a:extLst>
          </p:cNvPr>
          <p:cNvPicPr>
            <a:picLocks noChangeAspect="1"/>
          </p:cNvPicPr>
          <p:nvPr/>
        </p:nvPicPr>
        <p:blipFill>
          <a:blip r:embed="rId4"/>
          <a:stretch>
            <a:fillRect/>
          </a:stretch>
        </p:blipFill>
        <p:spPr>
          <a:xfrm>
            <a:off x="20112768" y="12638534"/>
            <a:ext cx="2108194" cy="2108194"/>
          </a:xfrm>
          <a:prstGeom prst="rect">
            <a:avLst/>
          </a:prstGeom>
        </p:spPr>
      </p:pic>
      <p:pic>
        <p:nvPicPr>
          <p:cNvPr id="41" name="Picture 40">
            <a:extLst>
              <a:ext uri="{FF2B5EF4-FFF2-40B4-BE49-F238E27FC236}">
                <a16:creationId xmlns="" xmlns:a16="http://schemas.microsoft.com/office/drawing/2014/main" id="{90B99656-F96C-42F8-8A9D-5F8C36F9F553}"/>
              </a:ext>
            </a:extLst>
          </p:cNvPr>
          <p:cNvPicPr>
            <a:picLocks noChangeAspect="1"/>
          </p:cNvPicPr>
          <p:nvPr/>
        </p:nvPicPr>
        <p:blipFill>
          <a:blip r:embed="rId5"/>
          <a:stretch>
            <a:fillRect/>
          </a:stretch>
        </p:blipFill>
        <p:spPr>
          <a:xfrm>
            <a:off x="25517592" y="12733697"/>
            <a:ext cx="2525973" cy="1917868"/>
          </a:xfrm>
          <a:prstGeom prst="rect">
            <a:avLst/>
          </a:prstGeom>
        </p:spPr>
      </p:pic>
      <p:pic>
        <p:nvPicPr>
          <p:cNvPr id="47" name="Picture 46">
            <a:extLst>
              <a:ext uri="{FF2B5EF4-FFF2-40B4-BE49-F238E27FC236}">
                <a16:creationId xmlns="" xmlns:a16="http://schemas.microsoft.com/office/drawing/2014/main" id="{AD655A5C-B734-41F1-A9BC-FD088BC2E9DE}"/>
              </a:ext>
            </a:extLst>
          </p:cNvPr>
          <p:cNvPicPr>
            <a:picLocks noChangeAspect="1"/>
          </p:cNvPicPr>
          <p:nvPr/>
        </p:nvPicPr>
        <p:blipFill>
          <a:blip r:embed="rId6"/>
          <a:stretch>
            <a:fillRect/>
          </a:stretch>
        </p:blipFill>
        <p:spPr>
          <a:xfrm>
            <a:off x="31356859" y="13315063"/>
            <a:ext cx="2764079" cy="1231667"/>
          </a:xfrm>
          <a:prstGeom prst="rect">
            <a:avLst/>
          </a:prstGeom>
        </p:spPr>
      </p:pic>
      <p:sp>
        <p:nvSpPr>
          <p:cNvPr id="50" name="TextBox 49">
            <a:extLst>
              <a:ext uri="{FF2B5EF4-FFF2-40B4-BE49-F238E27FC236}">
                <a16:creationId xmlns="" xmlns:a16="http://schemas.microsoft.com/office/drawing/2014/main" id="{E836F9C6-A926-4841-857B-C9666273EAD8}"/>
              </a:ext>
            </a:extLst>
          </p:cNvPr>
          <p:cNvSpPr txBox="1"/>
          <p:nvPr/>
        </p:nvSpPr>
        <p:spPr>
          <a:xfrm>
            <a:off x="18176094" y="15392400"/>
            <a:ext cx="5534009" cy="923330"/>
          </a:xfrm>
          <a:prstGeom prst="rect">
            <a:avLst/>
          </a:prstGeom>
          <a:noFill/>
        </p:spPr>
        <p:txBody>
          <a:bodyPr wrap="square" rtlCol="0">
            <a:spAutoFit/>
          </a:bodyPr>
          <a:lstStyle/>
          <a:p>
            <a:pPr algn="ctr" defTabSz="1219170" fontAlgn="auto">
              <a:spcBef>
                <a:spcPts val="0"/>
              </a:spcBef>
              <a:spcAft>
                <a:spcPts val="0"/>
              </a:spcAft>
            </a:pPr>
            <a:r>
              <a:rPr lang="en-US" sz="5400" dirty="0">
                <a:solidFill>
                  <a:srgbClr val="000000"/>
                </a:solidFill>
                <a:latin typeface="Lato" panose="020F0502020204030203" pitchFamily="34" charset="0"/>
                <a:ea typeface="Open Sans" panose="020B0606030504020204" pitchFamily="34" charset="0"/>
                <a:cs typeface="Open Sans" panose="020B0606030504020204" pitchFamily="34" charset="0"/>
              </a:rPr>
              <a:t>Extensibility</a:t>
            </a:r>
          </a:p>
        </p:txBody>
      </p:sp>
      <p:sp>
        <p:nvSpPr>
          <p:cNvPr id="52" name="TextBox 51">
            <a:extLst>
              <a:ext uri="{FF2B5EF4-FFF2-40B4-BE49-F238E27FC236}">
                <a16:creationId xmlns="" xmlns:a16="http://schemas.microsoft.com/office/drawing/2014/main" id="{1E2B0C01-5B60-4FB8-BDE8-D3C69B1A3306}"/>
              </a:ext>
            </a:extLst>
          </p:cNvPr>
          <p:cNvSpPr txBox="1"/>
          <p:nvPr/>
        </p:nvSpPr>
        <p:spPr>
          <a:xfrm>
            <a:off x="23951483" y="15392400"/>
            <a:ext cx="5534009" cy="923330"/>
          </a:xfrm>
          <a:prstGeom prst="rect">
            <a:avLst/>
          </a:prstGeom>
          <a:noFill/>
        </p:spPr>
        <p:txBody>
          <a:bodyPr wrap="square" rtlCol="0">
            <a:spAutoFit/>
          </a:bodyPr>
          <a:lstStyle/>
          <a:p>
            <a:pPr algn="ctr" defTabSz="1219170" fontAlgn="auto">
              <a:spcBef>
                <a:spcPts val="0"/>
              </a:spcBef>
              <a:spcAft>
                <a:spcPts val="0"/>
              </a:spcAft>
            </a:pPr>
            <a:r>
              <a:rPr lang="en-US" sz="5400" dirty="0">
                <a:solidFill>
                  <a:srgbClr val="000000"/>
                </a:solidFill>
                <a:latin typeface="Lato" panose="020F0502020204030203" pitchFamily="34" charset="0"/>
                <a:ea typeface="Open Sans" panose="020B0606030504020204" pitchFamily="34" charset="0"/>
                <a:cs typeface="Open Sans" panose="020B0606030504020204" pitchFamily="34" charset="0"/>
              </a:rPr>
              <a:t>Overriding</a:t>
            </a:r>
          </a:p>
        </p:txBody>
      </p:sp>
      <p:sp>
        <p:nvSpPr>
          <p:cNvPr id="53" name="TextBox 52">
            <a:extLst>
              <a:ext uri="{FF2B5EF4-FFF2-40B4-BE49-F238E27FC236}">
                <a16:creationId xmlns="" xmlns:a16="http://schemas.microsoft.com/office/drawing/2014/main" id="{84198DAC-ED7A-4F6B-BA77-6C2EFCD2F00E}"/>
              </a:ext>
            </a:extLst>
          </p:cNvPr>
          <p:cNvSpPr txBox="1"/>
          <p:nvPr/>
        </p:nvSpPr>
        <p:spPr>
          <a:xfrm>
            <a:off x="29856188" y="15392400"/>
            <a:ext cx="5534009" cy="923330"/>
          </a:xfrm>
          <a:prstGeom prst="rect">
            <a:avLst/>
          </a:prstGeom>
          <a:noFill/>
        </p:spPr>
        <p:txBody>
          <a:bodyPr wrap="square" rtlCol="0">
            <a:spAutoFit/>
          </a:bodyPr>
          <a:lstStyle/>
          <a:p>
            <a:pPr algn="ctr" defTabSz="1219170" fontAlgn="auto">
              <a:spcBef>
                <a:spcPts val="0"/>
              </a:spcBef>
              <a:spcAft>
                <a:spcPts val="0"/>
              </a:spcAft>
            </a:pPr>
            <a:r>
              <a:rPr lang="en-US" sz="5400" dirty="0">
                <a:solidFill>
                  <a:srgbClr val="000000"/>
                </a:solidFill>
                <a:latin typeface="Lato" panose="020F0502020204030203" pitchFamily="34" charset="0"/>
                <a:ea typeface="Open Sans" panose="020B0606030504020204" pitchFamily="34" charset="0"/>
                <a:cs typeface="Open Sans" panose="020B0606030504020204" pitchFamily="34" charset="0"/>
              </a:rPr>
              <a:t>Data Hiding</a:t>
            </a:r>
          </a:p>
        </p:txBody>
      </p:sp>
      <p:sp>
        <p:nvSpPr>
          <p:cNvPr id="29" name="Rectangle 28"/>
          <p:cNvSpPr/>
          <p:nvPr/>
        </p:nvSpPr>
        <p:spPr>
          <a:xfrm>
            <a:off x="6928938" y="1996971"/>
            <a:ext cx="12121062"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a:solidFill>
                  <a:srgbClr val="E61557"/>
                </a:solidFill>
                <a:latin typeface="Lato" panose="020F0502020204030203" pitchFamily="34" charset="0"/>
                <a:ea typeface="+mj-ea"/>
                <a:cs typeface="+mj-cs"/>
              </a:rPr>
              <a:t>Inheritance</a:t>
            </a:r>
          </a:p>
        </p:txBody>
      </p:sp>
    </p:spTree>
    <p:extLst>
      <p:ext uri="{BB962C8B-B14F-4D97-AF65-F5344CB8AC3E}">
        <p14:creationId xmlns:p14="http://schemas.microsoft.com/office/powerpoint/2010/main" val="2803571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14:presetBounceEnd="46000">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14:bounceEnd="46000">
                                          <p:cBhvr additive="base">
                                            <p:cTn id="39" dur="900" fill="hold"/>
                                            <p:tgtEl>
                                              <p:spTgt spid="45"/>
                                            </p:tgtEl>
                                            <p:attrNameLst>
                                              <p:attrName>ppt_x</p:attrName>
                                            </p:attrNameLst>
                                          </p:cBhvr>
                                          <p:tavLst>
                                            <p:tav tm="0">
                                              <p:val>
                                                <p:strVal val="0-#ppt_w/2"/>
                                              </p:val>
                                            </p:tav>
                                            <p:tav tm="100000">
                                              <p:val>
                                                <p:strVal val="#ppt_x"/>
                                              </p:val>
                                            </p:tav>
                                          </p:tavLst>
                                        </p:anim>
                                        <p:anim calcmode="lin" valueType="num" p14:bounceEnd="46000">
                                          <p:cBhvr additive="base">
                                            <p:cTn id="40" dur="9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6000">
                                      <p:stCondLst>
                                        <p:cond delay="200"/>
                                      </p:stCondLst>
                                      <p:childTnLst>
                                        <p:set>
                                          <p:cBhvr>
                                            <p:cTn id="42" dur="1" fill="hold">
                                              <p:stCondLst>
                                                <p:cond delay="0"/>
                                              </p:stCondLst>
                                            </p:cTn>
                                            <p:tgtEl>
                                              <p:spTgt spid="42"/>
                                            </p:tgtEl>
                                            <p:attrNameLst>
                                              <p:attrName>style.visibility</p:attrName>
                                            </p:attrNameLst>
                                          </p:cBhvr>
                                          <p:to>
                                            <p:strVal val="visible"/>
                                          </p:to>
                                        </p:set>
                                        <p:anim calcmode="lin" valueType="num" p14:bounceEnd="46000">
                                          <p:cBhvr additive="base">
                                            <p:cTn id="43" dur="1100" fill="hold"/>
                                            <p:tgtEl>
                                              <p:spTgt spid="42"/>
                                            </p:tgtEl>
                                            <p:attrNameLst>
                                              <p:attrName>ppt_x</p:attrName>
                                            </p:attrNameLst>
                                          </p:cBhvr>
                                          <p:tavLst>
                                            <p:tav tm="0">
                                              <p:val>
                                                <p:strVal val="0-#ppt_w/2"/>
                                              </p:val>
                                            </p:tav>
                                            <p:tav tm="100000">
                                              <p:val>
                                                <p:strVal val="#ppt_x"/>
                                              </p:val>
                                            </p:tav>
                                          </p:tavLst>
                                        </p:anim>
                                        <p:anim calcmode="lin" valueType="num" p14:bounceEnd="46000">
                                          <p:cBhvr additive="base">
                                            <p:cTn id="44" dur="11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46000">
                                      <p:stCondLst>
                                        <p:cond delay="400"/>
                                      </p:stCondLst>
                                      <p:childTnLst>
                                        <p:set>
                                          <p:cBhvr>
                                            <p:cTn id="46" dur="1" fill="hold">
                                              <p:stCondLst>
                                                <p:cond delay="0"/>
                                              </p:stCondLst>
                                            </p:cTn>
                                            <p:tgtEl>
                                              <p:spTgt spid="39"/>
                                            </p:tgtEl>
                                            <p:attrNameLst>
                                              <p:attrName>style.visibility</p:attrName>
                                            </p:attrNameLst>
                                          </p:cBhvr>
                                          <p:to>
                                            <p:strVal val="visible"/>
                                          </p:to>
                                        </p:set>
                                        <p:anim calcmode="lin" valueType="num" p14:bounceEnd="46000">
                                          <p:cBhvr additive="base">
                                            <p:cTn id="47" dur="1300" fill="hold"/>
                                            <p:tgtEl>
                                              <p:spTgt spid="39"/>
                                            </p:tgtEl>
                                            <p:attrNameLst>
                                              <p:attrName>ppt_x</p:attrName>
                                            </p:attrNameLst>
                                          </p:cBhvr>
                                          <p:tavLst>
                                            <p:tav tm="0">
                                              <p:val>
                                                <p:strVal val="0-#ppt_w/2"/>
                                              </p:val>
                                            </p:tav>
                                            <p:tav tm="100000">
                                              <p:val>
                                                <p:strVal val="#ppt_x"/>
                                              </p:val>
                                            </p:tav>
                                          </p:tavLst>
                                        </p:anim>
                                        <p:anim calcmode="lin" valueType="num" p14:bounceEnd="46000">
                                          <p:cBhvr additive="base">
                                            <p:cTn id="48" dur="13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46000">
                                      <p:stCondLst>
                                        <p:cond delay="600"/>
                                      </p:stCondLst>
                                      <p:childTnLst>
                                        <p:set>
                                          <p:cBhvr>
                                            <p:cTn id="50" dur="1" fill="hold">
                                              <p:stCondLst>
                                                <p:cond delay="0"/>
                                              </p:stCondLst>
                                            </p:cTn>
                                            <p:tgtEl>
                                              <p:spTgt spid="36"/>
                                            </p:tgtEl>
                                            <p:attrNameLst>
                                              <p:attrName>style.visibility</p:attrName>
                                            </p:attrNameLst>
                                          </p:cBhvr>
                                          <p:to>
                                            <p:strVal val="visible"/>
                                          </p:to>
                                        </p:set>
                                        <p:anim calcmode="lin" valueType="num" p14:bounceEnd="46000">
                                          <p:cBhvr additive="base">
                                            <p:cTn id="51" dur="1500" fill="hold"/>
                                            <p:tgtEl>
                                              <p:spTgt spid="36"/>
                                            </p:tgtEl>
                                            <p:attrNameLst>
                                              <p:attrName>ppt_x</p:attrName>
                                            </p:attrNameLst>
                                          </p:cBhvr>
                                          <p:tavLst>
                                            <p:tav tm="0">
                                              <p:val>
                                                <p:strVal val="0-#ppt_w/2"/>
                                              </p:val>
                                            </p:tav>
                                            <p:tav tm="100000">
                                              <p:val>
                                                <p:strVal val="#ppt_x"/>
                                              </p:val>
                                            </p:tav>
                                          </p:tavLst>
                                        </p:anim>
                                        <p:anim calcmode="lin" valueType="num" p14:bounceEnd="46000">
                                          <p:cBhvr additive="base">
                                            <p:cTn id="52" dur="1500" fill="hold"/>
                                            <p:tgtEl>
                                              <p:spTgt spid="36"/>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6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42" grpId="0" animBg="1"/>
          <p:bldP spid="45" grpId="0" animBg="1"/>
          <p:bldP spid="46" grpId="0"/>
          <p:bldP spid="9" grpId="0"/>
          <p:bldP spid="49" grpId="0"/>
          <p:bldP spid="50"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900" fill="hold"/>
                                            <p:tgtEl>
                                              <p:spTgt spid="45"/>
                                            </p:tgtEl>
                                            <p:attrNameLst>
                                              <p:attrName>ppt_x</p:attrName>
                                            </p:attrNameLst>
                                          </p:cBhvr>
                                          <p:tavLst>
                                            <p:tav tm="0">
                                              <p:val>
                                                <p:strVal val="0-#ppt_w/2"/>
                                              </p:val>
                                            </p:tav>
                                            <p:tav tm="100000">
                                              <p:val>
                                                <p:strVal val="#ppt_x"/>
                                              </p:val>
                                            </p:tav>
                                          </p:tavLst>
                                        </p:anim>
                                        <p:anim calcmode="lin" valueType="num">
                                          <p:cBhvr additive="base">
                                            <p:cTn id="40" dur="9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0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1100" fill="hold"/>
                                            <p:tgtEl>
                                              <p:spTgt spid="42"/>
                                            </p:tgtEl>
                                            <p:attrNameLst>
                                              <p:attrName>ppt_x</p:attrName>
                                            </p:attrNameLst>
                                          </p:cBhvr>
                                          <p:tavLst>
                                            <p:tav tm="0">
                                              <p:val>
                                                <p:strVal val="0-#ppt_w/2"/>
                                              </p:val>
                                            </p:tav>
                                            <p:tav tm="100000">
                                              <p:val>
                                                <p:strVal val="#ppt_x"/>
                                              </p:val>
                                            </p:tav>
                                          </p:tavLst>
                                        </p:anim>
                                        <p:anim calcmode="lin" valueType="num">
                                          <p:cBhvr additive="base">
                                            <p:cTn id="44" dur="11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4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300" fill="hold"/>
                                            <p:tgtEl>
                                              <p:spTgt spid="39"/>
                                            </p:tgtEl>
                                            <p:attrNameLst>
                                              <p:attrName>ppt_x</p:attrName>
                                            </p:attrNameLst>
                                          </p:cBhvr>
                                          <p:tavLst>
                                            <p:tav tm="0">
                                              <p:val>
                                                <p:strVal val="0-#ppt_w/2"/>
                                              </p:val>
                                            </p:tav>
                                            <p:tav tm="100000">
                                              <p:val>
                                                <p:strVal val="#ppt_x"/>
                                              </p:val>
                                            </p:tav>
                                          </p:tavLst>
                                        </p:anim>
                                        <p:anim calcmode="lin" valueType="num">
                                          <p:cBhvr additive="base">
                                            <p:cTn id="48" dur="13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60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1500" fill="hold"/>
                                            <p:tgtEl>
                                              <p:spTgt spid="36"/>
                                            </p:tgtEl>
                                            <p:attrNameLst>
                                              <p:attrName>ppt_x</p:attrName>
                                            </p:attrNameLst>
                                          </p:cBhvr>
                                          <p:tavLst>
                                            <p:tav tm="0">
                                              <p:val>
                                                <p:strVal val="0-#ppt_w/2"/>
                                              </p:val>
                                            </p:tav>
                                            <p:tav tm="100000">
                                              <p:val>
                                                <p:strVal val="#ppt_x"/>
                                              </p:val>
                                            </p:tav>
                                          </p:tavLst>
                                        </p:anim>
                                        <p:anim calcmode="lin" valueType="num">
                                          <p:cBhvr additive="base">
                                            <p:cTn id="52" dur="1500" fill="hold"/>
                                            <p:tgtEl>
                                              <p:spTgt spid="36"/>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6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42" grpId="0" animBg="1"/>
          <p:bldP spid="45" grpId="0" animBg="1"/>
          <p:bldP spid="46" grpId="0"/>
          <p:bldP spid="9" grpId="0"/>
          <p:bldP spid="49" grpId="0"/>
          <p:bldP spid="50" grpId="0"/>
          <p:bldP spid="52" grpId="0"/>
          <p:bldP spid="53"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8" name="TextBox 27">
            <a:extLst>
              <a:ext uri="{FF2B5EF4-FFF2-40B4-BE49-F238E27FC236}">
                <a16:creationId xmlns="" xmlns:a16="http://schemas.microsoft.com/office/drawing/2014/main" id="{2586F735-0907-4594-954B-0AA5FEBC0F86}"/>
              </a:ext>
            </a:extLst>
          </p:cNvPr>
          <p:cNvSpPr txBox="1"/>
          <p:nvPr/>
        </p:nvSpPr>
        <p:spPr>
          <a:xfrm>
            <a:off x="13074922" y="5273070"/>
            <a:ext cx="10426153" cy="923330"/>
          </a:xfrm>
          <a:prstGeom prst="rect">
            <a:avLst/>
          </a:prstGeom>
          <a:noFill/>
        </p:spPr>
        <p:txBody>
          <a:bodyPr wrap="square" rtlCol="0" anchor="ctr">
            <a:spAutoFit/>
          </a:bodyPr>
          <a:lstStyle/>
          <a:p>
            <a:pPr algn="ctr"/>
            <a:r>
              <a:rPr lang="en-IN" sz="5400" b="1" dirty="0">
                <a:solidFill>
                  <a:srgbClr val="000000"/>
                </a:solidFill>
                <a:latin typeface="Lato" panose="020F0502020204030203" pitchFamily="34" charset="0"/>
                <a:cs typeface="Aharoni" panose="02010803020104030203" pitchFamily="2" charset="-79"/>
              </a:rPr>
              <a:t>Types Of Inheritance in Java</a:t>
            </a:r>
          </a:p>
        </p:txBody>
      </p:sp>
      <p:cxnSp>
        <p:nvCxnSpPr>
          <p:cNvPr id="10" name="Straight Arrow Connector 9">
            <a:extLst>
              <a:ext uri="{FF2B5EF4-FFF2-40B4-BE49-F238E27FC236}">
                <a16:creationId xmlns="" xmlns:a16="http://schemas.microsoft.com/office/drawing/2014/main" id="{2CE8166E-4690-4B1E-A157-3E25B18BE2C7}"/>
              </a:ext>
            </a:extLst>
          </p:cNvPr>
          <p:cNvCxnSpPr>
            <a:cxnSpLocks/>
          </p:cNvCxnSpPr>
          <p:nvPr/>
        </p:nvCxnSpPr>
        <p:spPr bwMode="auto">
          <a:xfrm flipH="1">
            <a:off x="11125200" y="6425978"/>
            <a:ext cx="7219951" cy="302282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 xmlns:a16="http://schemas.microsoft.com/office/drawing/2014/main" id="{D2FB2425-3042-4710-BA62-2C80D483E3CA}"/>
              </a:ext>
            </a:extLst>
          </p:cNvPr>
          <p:cNvCxnSpPr>
            <a:cxnSpLocks/>
          </p:cNvCxnSpPr>
          <p:nvPr/>
        </p:nvCxnSpPr>
        <p:spPr bwMode="auto">
          <a:xfrm flipH="1">
            <a:off x="18287998" y="6475567"/>
            <a:ext cx="3" cy="8459633"/>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a:extLst>
              <a:ext uri="{FF2B5EF4-FFF2-40B4-BE49-F238E27FC236}">
                <a16:creationId xmlns="" xmlns:a16="http://schemas.microsoft.com/office/drawing/2014/main" id="{8A70FE12-9B25-4B32-A815-364E1E84B4F4}"/>
              </a:ext>
            </a:extLst>
          </p:cNvPr>
          <p:cNvCxnSpPr>
            <a:cxnSpLocks/>
          </p:cNvCxnSpPr>
          <p:nvPr/>
        </p:nvCxnSpPr>
        <p:spPr bwMode="auto">
          <a:xfrm>
            <a:off x="18288000" y="6425978"/>
            <a:ext cx="7924800" cy="302282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 xmlns:a16="http://schemas.microsoft.com/office/drawing/2014/main" id="{9C80B20C-E5C9-40F1-9BFC-99285D88C338}"/>
              </a:ext>
            </a:extLst>
          </p:cNvPr>
          <p:cNvSpPr/>
          <p:nvPr/>
        </p:nvSpPr>
        <p:spPr bwMode="auto">
          <a:xfrm>
            <a:off x="22783800" y="10134600"/>
            <a:ext cx="7562850" cy="2057400"/>
          </a:xfrm>
          <a:prstGeom prst="roundRect">
            <a:avLst/>
          </a:prstGeom>
          <a:solidFill>
            <a:schemeClr val="bg2">
              <a:lumMod val="50000"/>
            </a:schemeClr>
          </a:solidFill>
          <a:ln w="28575" cap="flat" cmpd="sng" algn="ctr">
            <a:noFill/>
            <a:prstDash val="solid"/>
            <a:round/>
            <a:headEnd type="none" w="sm" len="sm"/>
            <a:tailEnd type="none" w="sm" len="sm"/>
          </a:ln>
          <a:effectLst>
            <a:outerShdw blurRad="139700" dist="38100" dir="2700000" sx="101000" sy="101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28600">
              <a:spcBef>
                <a:spcPct val="20000"/>
              </a:spcBef>
              <a:buClr>
                <a:srgbClr val="FF0000"/>
              </a:buClr>
            </a:pPr>
            <a:r>
              <a:rPr lang="en-IN" sz="6000" b="1" spc="600" dirty="0">
                <a:solidFill>
                  <a:schemeClr val="bg1"/>
                </a:solidFill>
                <a:latin typeface="Lato" panose="020F0502020204030203" pitchFamily="34" charset="0"/>
              </a:rPr>
              <a:t>hierarchical</a:t>
            </a:r>
          </a:p>
        </p:txBody>
      </p:sp>
      <p:sp>
        <p:nvSpPr>
          <p:cNvPr id="58" name="Rectangle: Rounded Corners 57">
            <a:extLst>
              <a:ext uri="{FF2B5EF4-FFF2-40B4-BE49-F238E27FC236}">
                <a16:creationId xmlns="" xmlns:a16="http://schemas.microsoft.com/office/drawing/2014/main" id="{B61F6D85-DFEC-42BB-B927-EEE4288BB580}"/>
              </a:ext>
            </a:extLst>
          </p:cNvPr>
          <p:cNvSpPr/>
          <p:nvPr/>
        </p:nvSpPr>
        <p:spPr bwMode="auto">
          <a:xfrm>
            <a:off x="14535150" y="15097631"/>
            <a:ext cx="7562850" cy="2057400"/>
          </a:xfrm>
          <a:prstGeom prst="roundRect">
            <a:avLst/>
          </a:prstGeom>
          <a:solidFill>
            <a:schemeClr val="tx1">
              <a:lumMod val="60000"/>
              <a:lumOff val="40000"/>
            </a:schemeClr>
          </a:solidFill>
          <a:ln w="28575" cap="flat" cmpd="sng" algn="ctr">
            <a:noFill/>
            <a:prstDash val="solid"/>
            <a:round/>
            <a:headEnd type="none" w="sm" len="sm"/>
            <a:tailEnd type="none" w="sm" len="sm"/>
          </a:ln>
          <a:effectLst>
            <a:outerShdw blurRad="139700" dist="38100" dir="2700000" sx="101000" sy="101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28600">
              <a:spcBef>
                <a:spcPct val="20000"/>
              </a:spcBef>
              <a:buClr>
                <a:srgbClr val="FF0000"/>
              </a:buClr>
            </a:pPr>
            <a:r>
              <a:rPr lang="en-IN" sz="6000" b="1" spc="600" dirty="0">
                <a:solidFill>
                  <a:schemeClr val="bg1"/>
                </a:solidFill>
                <a:latin typeface="Lato" panose="020F0502020204030203" pitchFamily="34" charset="0"/>
              </a:rPr>
              <a:t>multilevel</a:t>
            </a:r>
          </a:p>
        </p:txBody>
      </p:sp>
      <p:sp>
        <p:nvSpPr>
          <p:cNvPr id="59" name="Rectangle: Rounded Corners 58">
            <a:extLst>
              <a:ext uri="{FF2B5EF4-FFF2-40B4-BE49-F238E27FC236}">
                <a16:creationId xmlns="" xmlns:a16="http://schemas.microsoft.com/office/drawing/2014/main" id="{5AF55D8A-5A41-473B-A2D0-6A7128806077}"/>
              </a:ext>
            </a:extLst>
          </p:cNvPr>
          <p:cNvSpPr/>
          <p:nvPr/>
        </p:nvSpPr>
        <p:spPr bwMode="auto">
          <a:xfrm>
            <a:off x="6705600" y="10215815"/>
            <a:ext cx="7562850" cy="2057400"/>
          </a:xfrm>
          <a:prstGeom prst="roundRect">
            <a:avLst/>
          </a:prstGeom>
          <a:solidFill>
            <a:schemeClr val="tx2">
              <a:lumMod val="40000"/>
              <a:lumOff val="60000"/>
            </a:schemeClr>
          </a:solidFill>
          <a:ln w="28575" cap="flat" cmpd="sng" algn="ctr">
            <a:noFill/>
            <a:prstDash val="solid"/>
            <a:round/>
            <a:headEnd type="none" w="sm" len="sm"/>
            <a:tailEnd type="none" w="sm" len="sm"/>
          </a:ln>
          <a:effectLst>
            <a:outerShdw blurRad="139700" dist="38100" dir="2700000" sx="101000" sy="101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1" i="0" u="none" strike="noStrike" cap="none" spc="600" normalizeH="0" baseline="0" dirty="0">
                <a:ln>
                  <a:noFill/>
                </a:ln>
                <a:solidFill>
                  <a:schemeClr val="bg1"/>
                </a:solidFill>
                <a:effectLst/>
                <a:latin typeface="Lato" panose="020F0502020204030203" pitchFamily="34" charset="0"/>
              </a:rPr>
              <a:t>Single</a:t>
            </a:r>
          </a:p>
        </p:txBody>
      </p:sp>
      <p:sp>
        <p:nvSpPr>
          <p:cNvPr id="20" name="Rectangle 19"/>
          <p:cNvSpPr/>
          <p:nvPr/>
        </p:nvSpPr>
        <p:spPr>
          <a:xfrm>
            <a:off x="6778494" y="1700038"/>
            <a:ext cx="11204705"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a:solidFill>
                  <a:srgbClr val="E61557"/>
                </a:solidFill>
                <a:latin typeface="Lato" panose="020F0502020204030203" pitchFamily="34" charset="0"/>
                <a:ea typeface="+mj-ea"/>
                <a:cs typeface="+mj-cs"/>
              </a:rPr>
              <a:t>Inheritance</a:t>
            </a:r>
          </a:p>
        </p:txBody>
      </p:sp>
    </p:spTree>
    <p:extLst>
      <p:ext uri="{BB962C8B-B14F-4D97-AF65-F5344CB8AC3E}">
        <p14:creationId xmlns:p14="http://schemas.microsoft.com/office/powerpoint/2010/main" val="3910262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22" presetClass="entr" presetSubtype="1"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1"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84946"/>
          </a:xfrm>
          <a:prstGeom prst="rect">
            <a:avLst/>
          </a:prstGeom>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629400" y="8207641"/>
            <a:ext cx="20345400" cy="2084832"/>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dirty="0">
                <a:solidFill>
                  <a:srgbClr val="E61557"/>
                </a:solidFill>
                <a:latin typeface="Lato Black" panose="020F0A02020204030203" pitchFamily="34" charset="0"/>
              </a:rPr>
              <a:t>Object Oriented Programming</a:t>
            </a:r>
          </a:p>
        </p:txBody>
      </p:sp>
      <p:sp>
        <p:nvSpPr>
          <p:cNvPr id="2" name="TextBox 1"/>
          <p:cNvSpPr txBox="1"/>
          <p:nvPr/>
        </p:nvSpPr>
        <p:spPr>
          <a:xfrm>
            <a:off x="26324329" y="1966483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36178401"/>
      </p:ext>
    </p:extLst>
  </p:cSld>
  <p:clrMapOvr>
    <a:masterClrMapping/>
  </p:clrMapOvr>
  <p:transition xmlns:p14="http://schemas.microsoft.com/office/powerpoint/2010/main" spd="slow">
    <p:cove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extBox 3">
            <a:extLst>
              <a:ext uri="{FF2B5EF4-FFF2-40B4-BE49-F238E27FC236}">
                <a16:creationId xmlns="" xmlns:a16="http://schemas.microsoft.com/office/drawing/2014/main" id="{B655FF7C-44C9-4BBB-B761-4096C039560A}"/>
              </a:ext>
            </a:extLst>
          </p:cNvPr>
          <p:cNvSpPr txBox="1"/>
          <p:nvPr/>
        </p:nvSpPr>
        <p:spPr>
          <a:xfrm>
            <a:off x="6804621" y="5118295"/>
            <a:ext cx="23838666"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Single level inheritance enables a derived class to inherit properties and behaviour from a single parent class </a:t>
            </a:r>
          </a:p>
        </p:txBody>
      </p:sp>
      <p:sp>
        <p:nvSpPr>
          <p:cNvPr id="5" name="Rectangle 4">
            <a:extLst>
              <a:ext uri="{FF2B5EF4-FFF2-40B4-BE49-F238E27FC236}">
                <a16:creationId xmlns="" xmlns:a16="http://schemas.microsoft.com/office/drawing/2014/main" id="{62F980B8-524E-4D4A-872E-E18F4AF99399}"/>
              </a:ext>
            </a:extLst>
          </p:cNvPr>
          <p:cNvSpPr/>
          <p:nvPr/>
        </p:nvSpPr>
        <p:spPr bwMode="auto">
          <a:xfrm>
            <a:off x="15468600" y="8601517"/>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A</a:t>
            </a:r>
          </a:p>
        </p:txBody>
      </p:sp>
      <p:sp>
        <p:nvSpPr>
          <p:cNvPr id="24" name="Rectangle 23">
            <a:extLst>
              <a:ext uri="{FF2B5EF4-FFF2-40B4-BE49-F238E27FC236}">
                <a16:creationId xmlns="" xmlns:a16="http://schemas.microsoft.com/office/drawing/2014/main" id="{89A18672-4AF4-416C-9576-E098B6F51AEE}"/>
              </a:ext>
            </a:extLst>
          </p:cNvPr>
          <p:cNvSpPr/>
          <p:nvPr/>
        </p:nvSpPr>
        <p:spPr bwMode="auto">
          <a:xfrm>
            <a:off x="15468600" y="14294641"/>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B</a:t>
            </a:r>
          </a:p>
        </p:txBody>
      </p:sp>
      <p:cxnSp>
        <p:nvCxnSpPr>
          <p:cNvPr id="11" name="Straight Arrow Connector 10">
            <a:extLst>
              <a:ext uri="{FF2B5EF4-FFF2-40B4-BE49-F238E27FC236}">
                <a16:creationId xmlns="" xmlns:a16="http://schemas.microsoft.com/office/drawing/2014/main" id="{FC43842A-9AD7-41A8-A73B-71E0BAB86F4D}"/>
              </a:ext>
            </a:extLst>
          </p:cNvPr>
          <p:cNvCxnSpPr/>
          <p:nvPr/>
        </p:nvCxnSpPr>
        <p:spPr bwMode="auto">
          <a:xfrm flipV="1">
            <a:off x="17861657" y="10207238"/>
            <a:ext cx="0" cy="4032958"/>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19" name="Rectangle 18"/>
          <p:cNvSpPr/>
          <p:nvPr/>
        </p:nvSpPr>
        <p:spPr>
          <a:xfrm>
            <a:off x="6778495" y="2936889"/>
            <a:ext cx="18062705"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smtClean="0">
                <a:solidFill>
                  <a:srgbClr val="E61557"/>
                </a:solidFill>
                <a:latin typeface="Lato" panose="020F0502020204030203" pitchFamily="34" charset="0"/>
                <a:ea typeface="+mj-ea"/>
                <a:cs typeface="+mj-cs"/>
              </a:rPr>
              <a:t>Inheritance - Single</a:t>
            </a:r>
            <a:endParaRPr lang="en-IN" sz="11500" b="1" dirty="0">
              <a:solidFill>
                <a:srgbClr val="E61557"/>
              </a:solidFill>
              <a:latin typeface="Lato" panose="020F0502020204030203" pitchFamily="34" charset="0"/>
              <a:ea typeface="+mj-ea"/>
              <a:cs typeface="+mj-cs"/>
            </a:endParaRPr>
          </a:p>
        </p:txBody>
      </p:sp>
    </p:spTree>
    <p:extLst>
      <p:ext uri="{BB962C8B-B14F-4D97-AF65-F5344CB8AC3E}">
        <p14:creationId xmlns:p14="http://schemas.microsoft.com/office/powerpoint/2010/main" val="44644249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652200" cy="20584946"/>
          </a:xfrm>
          <a:prstGeom prst="rect">
            <a:avLst/>
          </a:prstGeom>
          <a:noFill/>
          <a:ln w="9525">
            <a:noFill/>
            <a:miter lim="800000"/>
            <a:headEnd/>
            <a:tailEnd/>
          </a:ln>
        </p:spPr>
      </p:pic>
      <p:sp>
        <p:nvSpPr>
          <p:cNvPr id="18" name="TextBox 17">
            <a:extLst>
              <a:ext uri="{FF2B5EF4-FFF2-40B4-BE49-F238E27FC236}">
                <a16:creationId xmlns="" xmlns:a16="http://schemas.microsoft.com/office/drawing/2014/main" id="{2E86A0A6-CBA4-4591-A85E-D8D26BB8CB04}"/>
              </a:ext>
            </a:extLst>
          </p:cNvPr>
          <p:cNvSpPr txBox="1"/>
          <p:nvPr/>
        </p:nvSpPr>
        <p:spPr>
          <a:xfrm>
            <a:off x="6740434" y="4052350"/>
            <a:ext cx="23739566"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Multi level inheritance enables a derived class to inherit properties and behaviour from a parent class which is also derived from another class</a:t>
            </a:r>
          </a:p>
        </p:txBody>
      </p:sp>
      <p:sp>
        <p:nvSpPr>
          <p:cNvPr id="19" name="Rectangle 18">
            <a:extLst>
              <a:ext uri="{FF2B5EF4-FFF2-40B4-BE49-F238E27FC236}">
                <a16:creationId xmlns="" xmlns:a16="http://schemas.microsoft.com/office/drawing/2014/main" id="{FDEA4305-ADBA-4C6C-87AC-EC826C2D261F}"/>
              </a:ext>
            </a:extLst>
          </p:cNvPr>
          <p:cNvSpPr/>
          <p:nvPr/>
        </p:nvSpPr>
        <p:spPr bwMode="auto">
          <a:xfrm>
            <a:off x="15773400" y="8019607"/>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A</a:t>
            </a:r>
          </a:p>
        </p:txBody>
      </p:sp>
      <p:sp>
        <p:nvSpPr>
          <p:cNvPr id="20" name="Rectangle 19">
            <a:extLst>
              <a:ext uri="{FF2B5EF4-FFF2-40B4-BE49-F238E27FC236}">
                <a16:creationId xmlns="" xmlns:a16="http://schemas.microsoft.com/office/drawing/2014/main" id="{434E42D6-ADEF-43D9-99E1-5ED43EE9C0C3}"/>
              </a:ext>
            </a:extLst>
          </p:cNvPr>
          <p:cNvSpPr/>
          <p:nvPr/>
        </p:nvSpPr>
        <p:spPr bwMode="auto">
          <a:xfrm>
            <a:off x="15773400" y="11350531"/>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B</a:t>
            </a:r>
          </a:p>
        </p:txBody>
      </p:sp>
      <p:cxnSp>
        <p:nvCxnSpPr>
          <p:cNvPr id="21" name="Straight Arrow Connector 20">
            <a:extLst>
              <a:ext uri="{FF2B5EF4-FFF2-40B4-BE49-F238E27FC236}">
                <a16:creationId xmlns="" xmlns:a16="http://schemas.microsoft.com/office/drawing/2014/main" id="{70A7C0CA-79F7-4E8F-A25B-8B36E2D268D3}"/>
              </a:ext>
            </a:extLst>
          </p:cNvPr>
          <p:cNvCxnSpPr/>
          <p:nvPr/>
        </p:nvCxnSpPr>
        <p:spPr bwMode="auto">
          <a:xfrm flipV="1">
            <a:off x="18166457" y="9619686"/>
            <a:ext cx="0" cy="1710368"/>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25" name="Rectangle 24">
            <a:extLst>
              <a:ext uri="{FF2B5EF4-FFF2-40B4-BE49-F238E27FC236}">
                <a16:creationId xmlns="" xmlns:a16="http://schemas.microsoft.com/office/drawing/2014/main" id="{131BC670-BC8B-4AAE-A086-6C35702A4D54}"/>
              </a:ext>
            </a:extLst>
          </p:cNvPr>
          <p:cNvSpPr/>
          <p:nvPr/>
        </p:nvSpPr>
        <p:spPr bwMode="auto">
          <a:xfrm>
            <a:off x="15773400" y="14670418"/>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C</a:t>
            </a:r>
          </a:p>
        </p:txBody>
      </p:sp>
      <p:cxnSp>
        <p:nvCxnSpPr>
          <p:cNvPr id="26" name="Straight Arrow Connector 25">
            <a:extLst>
              <a:ext uri="{FF2B5EF4-FFF2-40B4-BE49-F238E27FC236}">
                <a16:creationId xmlns="" xmlns:a16="http://schemas.microsoft.com/office/drawing/2014/main" id="{7AFDDBCC-E3B7-4FCB-92AD-BCAB6556D6FF}"/>
              </a:ext>
            </a:extLst>
          </p:cNvPr>
          <p:cNvCxnSpPr/>
          <p:nvPr/>
        </p:nvCxnSpPr>
        <p:spPr bwMode="auto">
          <a:xfrm flipV="1">
            <a:off x="18166457" y="12896286"/>
            <a:ext cx="0" cy="1710368"/>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22" name="Rectangle 21"/>
          <p:cNvSpPr/>
          <p:nvPr/>
        </p:nvSpPr>
        <p:spPr>
          <a:xfrm>
            <a:off x="6705600" y="1769252"/>
            <a:ext cx="16259471"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smtClean="0">
                <a:solidFill>
                  <a:srgbClr val="E61557"/>
                </a:solidFill>
                <a:latin typeface="Lato" panose="020F0502020204030203" pitchFamily="34" charset="0"/>
                <a:ea typeface="+mj-ea"/>
                <a:cs typeface="+mj-cs"/>
              </a:rPr>
              <a:t>Inheritance - Multilevel</a:t>
            </a:r>
            <a:endParaRPr lang="en-IN" sz="11500" b="1" dirty="0">
              <a:solidFill>
                <a:srgbClr val="E61557"/>
              </a:solidFill>
              <a:latin typeface="Lato" panose="020F0502020204030203" pitchFamily="34" charset="0"/>
              <a:ea typeface="+mj-ea"/>
              <a:cs typeface="+mj-cs"/>
            </a:endParaRPr>
          </a:p>
        </p:txBody>
      </p:sp>
    </p:spTree>
    <p:extLst>
      <p:ext uri="{BB962C8B-B14F-4D97-AF65-F5344CB8AC3E}">
        <p14:creationId xmlns:p14="http://schemas.microsoft.com/office/powerpoint/2010/main" val="346153120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2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22" presetClass="entr" presetSubtype="4"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8" name="TextBox 17">
            <a:extLst>
              <a:ext uri="{FF2B5EF4-FFF2-40B4-BE49-F238E27FC236}">
                <a16:creationId xmlns="" xmlns:a16="http://schemas.microsoft.com/office/drawing/2014/main" id="{A8B9AEBD-5969-4922-ACC9-4BE54DEEB2D8}"/>
              </a:ext>
            </a:extLst>
          </p:cNvPr>
          <p:cNvSpPr txBox="1"/>
          <p:nvPr/>
        </p:nvSpPr>
        <p:spPr>
          <a:xfrm>
            <a:off x="7467600" y="4916304"/>
            <a:ext cx="25482326"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Hierarchical level inheritance enables more than one derived class to inherit properties and behaviour from a parent class</a:t>
            </a:r>
          </a:p>
        </p:txBody>
      </p:sp>
      <p:sp>
        <p:nvSpPr>
          <p:cNvPr id="19" name="Rectangle 18">
            <a:extLst>
              <a:ext uri="{FF2B5EF4-FFF2-40B4-BE49-F238E27FC236}">
                <a16:creationId xmlns="" xmlns:a16="http://schemas.microsoft.com/office/drawing/2014/main" id="{6310927B-672D-4736-B943-6D6856A6E5CE}"/>
              </a:ext>
            </a:extLst>
          </p:cNvPr>
          <p:cNvSpPr/>
          <p:nvPr/>
        </p:nvSpPr>
        <p:spPr bwMode="auto">
          <a:xfrm>
            <a:off x="16078200" y="8763000"/>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A</a:t>
            </a:r>
          </a:p>
        </p:txBody>
      </p:sp>
      <p:sp>
        <p:nvSpPr>
          <p:cNvPr id="20" name="Rectangle 19">
            <a:extLst>
              <a:ext uri="{FF2B5EF4-FFF2-40B4-BE49-F238E27FC236}">
                <a16:creationId xmlns="" xmlns:a16="http://schemas.microsoft.com/office/drawing/2014/main" id="{769A639A-D1C9-4AB7-BB3F-7532A3DD19AF}"/>
              </a:ext>
            </a:extLst>
          </p:cNvPr>
          <p:cNvSpPr/>
          <p:nvPr/>
        </p:nvSpPr>
        <p:spPr bwMode="auto">
          <a:xfrm>
            <a:off x="10890130" y="12905317"/>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B</a:t>
            </a:r>
          </a:p>
        </p:txBody>
      </p:sp>
      <p:cxnSp>
        <p:nvCxnSpPr>
          <p:cNvPr id="21" name="Straight Arrow Connector 20">
            <a:extLst>
              <a:ext uri="{FF2B5EF4-FFF2-40B4-BE49-F238E27FC236}">
                <a16:creationId xmlns="" xmlns:a16="http://schemas.microsoft.com/office/drawing/2014/main" id="{4C792467-F5F0-4003-8CCF-AC40040812C6}"/>
              </a:ext>
            </a:extLst>
          </p:cNvPr>
          <p:cNvCxnSpPr>
            <a:cxnSpLocks/>
          </p:cNvCxnSpPr>
          <p:nvPr/>
        </p:nvCxnSpPr>
        <p:spPr bwMode="auto">
          <a:xfrm flipV="1">
            <a:off x="13373100" y="10335917"/>
            <a:ext cx="5098157" cy="2503662"/>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22" name="Rectangle 21">
            <a:extLst>
              <a:ext uri="{FF2B5EF4-FFF2-40B4-BE49-F238E27FC236}">
                <a16:creationId xmlns="" xmlns:a16="http://schemas.microsoft.com/office/drawing/2014/main" id="{5799324B-E64B-4732-A94F-ACC101D84D55}"/>
              </a:ext>
            </a:extLst>
          </p:cNvPr>
          <p:cNvSpPr/>
          <p:nvPr/>
        </p:nvSpPr>
        <p:spPr bwMode="auto">
          <a:xfrm>
            <a:off x="16078200" y="12905317"/>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C</a:t>
            </a:r>
          </a:p>
        </p:txBody>
      </p:sp>
      <p:cxnSp>
        <p:nvCxnSpPr>
          <p:cNvPr id="23" name="Straight Arrow Connector 22">
            <a:extLst>
              <a:ext uri="{FF2B5EF4-FFF2-40B4-BE49-F238E27FC236}">
                <a16:creationId xmlns="" xmlns:a16="http://schemas.microsoft.com/office/drawing/2014/main" id="{00C042B4-36AD-405E-85F7-9419C3B4CC15}"/>
              </a:ext>
            </a:extLst>
          </p:cNvPr>
          <p:cNvCxnSpPr>
            <a:cxnSpLocks/>
          </p:cNvCxnSpPr>
          <p:nvPr/>
        </p:nvCxnSpPr>
        <p:spPr bwMode="auto">
          <a:xfrm flipV="1">
            <a:off x="18513921" y="10401179"/>
            <a:ext cx="0" cy="2436522"/>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24" name="Rectangle 23">
            <a:extLst>
              <a:ext uri="{FF2B5EF4-FFF2-40B4-BE49-F238E27FC236}">
                <a16:creationId xmlns="" xmlns:a16="http://schemas.microsoft.com/office/drawing/2014/main" id="{90A52E7B-320D-46D8-80A1-37F4B79F8F6D}"/>
              </a:ext>
            </a:extLst>
          </p:cNvPr>
          <p:cNvSpPr/>
          <p:nvPr/>
        </p:nvSpPr>
        <p:spPr bwMode="auto">
          <a:xfrm>
            <a:off x="21340565" y="12905317"/>
            <a:ext cx="4786115" cy="1545755"/>
          </a:xfrm>
          <a:prstGeom prst="rect">
            <a:avLst/>
          </a:prstGeom>
          <a:solidFill>
            <a:schemeClr val="accent1">
              <a:lumMod val="5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 D</a:t>
            </a:r>
          </a:p>
        </p:txBody>
      </p:sp>
      <p:cxnSp>
        <p:nvCxnSpPr>
          <p:cNvPr id="27" name="Straight Arrow Connector 26">
            <a:extLst>
              <a:ext uri="{FF2B5EF4-FFF2-40B4-BE49-F238E27FC236}">
                <a16:creationId xmlns="" xmlns:a16="http://schemas.microsoft.com/office/drawing/2014/main" id="{F13BDFAB-3C3B-49B2-AB11-DBE120F4C7F1}"/>
              </a:ext>
            </a:extLst>
          </p:cNvPr>
          <p:cNvCxnSpPr>
            <a:cxnSpLocks/>
          </p:cNvCxnSpPr>
          <p:nvPr/>
        </p:nvCxnSpPr>
        <p:spPr bwMode="auto">
          <a:xfrm flipH="1" flipV="1">
            <a:off x="18567450" y="10335917"/>
            <a:ext cx="5098157" cy="2503662"/>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7467600" y="2400421"/>
            <a:ext cx="21031200"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defTabSz="914240">
              <a:spcBef>
                <a:spcPct val="20000"/>
              </a:spcBef>
              <a:buClr>
                <a:srgbClr val="000000"/>
              </a:buClr>
              <a:buFont typeface="Arial" charset="0"/>
            </a:pPr>
            <a:r>
              <a:rPr lang="en-IN" sz="11500" b="1" dirty="0">
                <a:solidFill>
                  <a:srgbClr val="E61557"/>
                </a:solidFill>
                <a:latin typeface="Lato" panose="020F0502020204030203" pitchFamily="34" charset="0"/>
                <a:ea typeface="+mj-ea"/>
                <a:cs typeface="+mj-cs"/>
              </a:rPr>
              <a:t>Inheritance - </a:t>
            </a:r>
            <a:r>
              <a:rPr lang="en-IN" sz="11500" b="1" dirty="0" smtClean="0">
                <a:solidFill>
                  <a:srgbClr val="E61557"/>
                </a:solidFill>
                <a:latin typeface="Lato" panose="020F0502020204030203" pitchFamily="34" charset="0"/>
                <a:ea typeface="+mj-ea"/>
                <a:cs typeface="+mj-cs"/>
              </a:rPr>
              <a:t>Hierarchical</a:t>
            </a:r>
            <a:endParaRPr lang="en-IN" sz="11500" b="1" dirty="0">
              <a:solidFill>
                <a:srgbClr val="E61557"/>
              </a:solidFill>
              <a:latin typeface="Lato" panose="020F0502020204030203" pitchFamily="34" charset="0"/>
              <a:ea typeface="+mj-ea"/>
              <a:cs typeface="+mj-cs"/>
            </a:endParaRPr>
          </a:p>
        </p:txBody>
      </p:sp>
    </p:spTree>
    <p:extLst>
      <p:ext uri="{BB962C8B-B14F-4D97-AF65-F5344CB8AC3E}">
        <p14:creationId xmlns:p14="http://schemas.microsoft.com/office/powerpoint/2010/main" val="29826235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2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2"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0DA914B3-A034-4293-A4AB-B234E3B8CEBF}"/>
              </a:ext>
            </a:extLst>
          </p:cNvPr>
          <p:cNvSpPr txBox="1"/>
          <p:nvPr/>
        </p:nvSpPr>
        <p:spPr>
          <a:xfrm>
            <a:off x="6783924" y="1912757"/>
            <a:ext cx="12649200"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a:t>Polymorphism</a:t>
            </a:r>
          </a:p>
        </p:txBody>
      </p:sp>
      <p:sp>
        <p:nvSpPr>
          <p:cNvPr id="16" name="Rectangle: Rounded Corners 15">
            <a:extLst>
              <a:ext uri="{FF2B5EF4-FFF2-40B4-BE49-F238E27FC236}">
                <a16:creationId xmlns="" xmlns:a16="http://schemas.microsoft.com/office/drawing/2014/main" id="{512EF79E-84FA-4339-9F3A-4D4D905D5DE5}"/>
              </a:ext>
            </a:extLst>
          </p:cNvPr>
          <p:cNvSpPr/>
          <p:nvPr/>
        </p:nvSpPr>
        <p:spPr bwMode="auto">
          <a:xfrm>
            <a:off x="6790455" y="4394178"/>
            <a:ext cx="25441984" cy="1069403"/>
          </a:xfrm>
          <a:prstGeom prst="roundRect">
            <a:avLst>
              <a:gd name="adj" fmla="val 20200"/>
            </a:avLst>
          </a:prstGeom>
          <a:noFill/>
        </p:spPr>
        <p:txBody>
          <a:bodyPr wrap="square" rtlCol="0">
            <a:spAutoFit/>
          </a:bodyPr>
          <a:lstStyle/>
          <a:p>
            <a:pPr marL="685800" indent="-685800">
              <a:buClr>
                <a:srgbClr val="E41657"/>
              </a:buClr>
              <a:buFont typeface="Arial" panose="020B0604020202020204" pitchFamily="34" charset="0"/>
              <a:buChar char="•"/>
            </a:pPr>
            <a:r>
              <a:rPr lang="en-IN" sz="5400" dirty="0">
                <a:solidFill>
                  <a:srgbClr val="000000"/>
                </a:solidFill>
                <a:latin typeface="Lato" panose="020F0502020204030203" pitchFamily="34" charset="0"/>
              </a:rPr>
              <a:t>Polymorphism is the property of an object which allows it to take multiple forms</a:t>
            </a:r>
          </a:p>
        </p:txBody>
      </p:sp>
      <p:sp>
        <p:nvSpPr>
          <p:cNvPr id="17" name="TextBox 16">
            <a:extLst>
              <a:ext uri="{FF2B5EF4-FFF2-40B4-BE49-F238E27FC236}">
                <a16:creationId xmlns="" xmlns:a16="http://schemas.microsoft.com/office/drawing/2014/main" id="{653300B1-FAC4-4BFE-BF14-D4A6EE10B0B3}"/>
              </a:ext>
            </a:extLst>
          </p:cNvPr>
          <p:cNvSpPr txBox="1"/>
          <p:nvPr/>
        </p:nvSpPr>
        <p:spPr>
          <a:xfrm>
            <a:off x="13125300" y="6714741"/>
            <a:ext cx="12615645" cy="923330"/>
          </a:xfrm>
          <a:prstGeom prst="rect">
            <a:avLst/>
          </a:prstGeom>
          <a:noFill/>
        </p:spPr>
        <p:txBody>
          <a:bodyPr wrap="square" rtlCol="0" anchor="ctr">
            <a:spAutoFit/>
          </a:bodyPr>
          <a:lstStyle/>
          <a:p>
            <a:pPr algn="ctr"/>
            <a:r>
              <a:rPr lang="en-IN" sz="5400" b="1" dirty="0">
                <a:solidFill>
                  <a:srgbClr val="000000"/>
                </a:solidFill>
                <a:latin typeface="Lato" panose="020F0502020204030203" pitchFamily="34" charset="0"/>
                <a:cs typeface="Aharoni" panose="02010803020104030203" pitchFamily="2" charset="-79"/>
              </a:rPr>
              <a:t>Types Of Polymorphism </a:t>
            </a:r>
            <a:r>
              <a:rPr lang="en-IN" sz="5400" b="1" dirty="0" smtClean="0">
                <a:solidFill>
                  <a:srgbClr val="000000"/>
                </a:solidFill>
                <a:latin typeface="Lato" panose="020F0502020204030203" pitchFamily="34" charset="0"/>
                <a:cs typeface="Aharoni" panose="02010803020104030203" pitchFamily="2" charset="-79"/>
              </a:rPr>
              <a:t>in </a:t>
            </a:r>
            <a:r>
              <a:rPr lang="en-IN" sz="5400" b="1" dirty="0">
                <a:solidFill>
                  <a:srgbClr val="000000"/>
                </a:solidFill>
                <a:latin typeface="Lato" panose="020F0502020204030203" pitchFamily="34" charset="0"/>
                <a:cs typeface="Aharoni" panose="02010803020104030203" pitchFamily="2" charset="-79"/>
              </a:rPr>
              <a:t>Java</a:t>
            </a:r>
          </a:p>
        </p:txBody>
      </p:sp>
      <p:cxnSp>
        <p:nvCxnSpPr>
          <p:cNvPr id="18" name="Straight Arrow Connector 17">
            <a:extLst>
              <a:ext uri="{FF2B5EF4-FFF2-40B4-BE49-F238E27FC236}">
                <a16:creationId xmlns="" xmlns:a16="http://schemas.microsoft.com/office/drawing/2014/main" id="{B5DD4D40-F71E-43BB-A086-B9DAA9C0D681}"/>
              </a:ext>
            </a:extLst>
          </p:cNvPr>
          <p:cNvCxnSpPr>
            <a:cxnSpLocks/>
          </p:cNvCxnSpPr>
          <p:nvPr/>
        </p:nvCxnSpPr>
        <p:spPr bwMode="auto">
          <a:xfrm flipH="1">
            <a:off x="11592143" y="7867649"/>
            <a:ext cx="7898132" cy="583718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 xmlns:a16="http://schemas.microsoft.com/office/drawing/2014/main" id="{8B1ACDD0-74B5-4580-834D-923279BD7F93}"/>
              </a:ext>
            </a:extLst>
          </p:cNvPr>
          <p:cNvCxnSpPr>
            <a:cxnSpLocks/>
          </p:cNvCxnSpPr>
          <p:nvPr/>
        </p:nvCxnSpPr>
        <p:spPr bwMode="auto">
          <a:xfrm>
            <a:off x="19433124" y="7867649"/>
            <a:ext cx="7322819" cy="583718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sp>
        <p:nvSpPr>
          <p:cNvPr id="20" name="Rectangle: Rounded Corners 19">
            <a:extLst>
              <a:ext uri="{FF2B5EF4-FFF2-40B4-BE49-F238E27FC236}">
                <a16:creationId xmlns="" xmlns:a16="http://schemas.microsoft.com/office/drawing/2014/main" id="{356B9A4D-F419-42F8-A142-E6D69C80D97F}"/>
              </a:ext>
            </a:extLst>
          </p:cNvPr>
          <p:cNvSpPr/>
          <p:nvPr/>
        </p:nvSpPr>
        <p:spPr bwMode="auto">
          <a:xfrm>
            <a:off x="22974518" y="13714616"/>
            <a:ext cx="7562850" cy="2057400"/>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28600">
              <a:spcBef>
                <a:spcPct val="20000"/>
              </a:spcBef>
              <a:buClr>
                <a:srgbClr val="FF0000"/>
              </a:buClr>
            </a:pPr>
            <a:r>
              <a:rPr lang="en-IN" sz="6000" b="1" spc="600" dirty="0">
                <a:solidFill>
                  <a:schemeClr val="bg1"/>
                </a:solidFill>
                <a:latin typeface="Lato" panose="020F0502020204030203" pitchFamily="34" charset="0"/>
              </a:rPr>
              <a:t>Run time</a:t>
            </a:r>
          </a:p>
        </p:txBody>
      </p:sp>
      <p:sp>
        <p:nvSpPr>
          <p:cNvPr id="21" name="Rectangle: Rounded Corners 20">
            <a:extLst>
              <a:ext uri="{FF2B5EF4-FFF2-40B4-BE49-F238E27FC236}">
                <a16:creationId xmlns="" xmlns:a16="http://schemas.microsoft.com/office/drawing/2014/main" id="{5708CAD0-8741-4856-BC12-3D58FCD0D0B2}"/>
              </a:ext>
            </a:extLst>
          </p:cNvPr>
          <p:cNvSpPr/>
          <p:nvPr/>
        </p:nvSpPr>
        <p:spPr bwMode="auto">
          <a:xfrm>
            <a:off x="8191718" y="13714616"/>
            <a:ext cx="7562850" cy="2057400"/>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1" i="0" u="none" strike="noStrike" cap="none" spc="600" normalizeH="0" baseline="0" dirty="0">
                <a:ln>
                  <a:noFill/>
                </a:ln>
                <a:solidFill>
                  <a:schemeClr val="bg1"/>
                </a:solidFill>
                <a:effectLst/>
                <a:latin typeface="Lato" panose="020F0502020204030203" pitchFamily="34" charset="0"/>
              </a:rPr>
              <a:t>Compile time</a:t>
            </a:r>
          </a:p>
        </p:txBody>
      </p:sp>
    </p:spTree>
    <p:extLst>
      <p:ext uri="{BB962C8B-B14F-4D97-AF65-F5344CB8AC3E}">
        <p14:creationId xmlns:p14="http://schemas.microsoft.com/office/powerpoint/2010/main" val="3483601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0DA914B3-A034-4293-A4AB-B234E3B8CEBF}"/>
              </a:ext>
            </a:extLst>
          </p:cNvPr>
          <p:cNvSpPr txBox="1"/>
          <p:nvPr/>
        </p:nvSpPr>
        <p:spPr>
          <a:xfrm>
            <a:off x="6809056" y="2215604"/>
            <a:ext cx="25804543"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smtClean="0"/>
              <a:t>Polymorphism – Compile Time</a:t>
            </a:r>
            <a:endParaRPr lang="en-IN" dirty="0"/>
          </a:p>
        </p:txBody>
      </p:sp>
      <p:sp>
        <p:nvSpPr>
          <p:cNvPr id="22" name="TextBox 21">
            <a:extLst>
              <a:ext uri="{FF2B5EF4-FFF2-40B4-BE49-F238E27FC236}">
                <a16:creationId xmlns="" xmlns:a16="http://schemas.microsoft.com/office/drawing/2014/main" id="{F329A7AE-5B45-485A-BED3-8A91CADC0952}"/>
              </a:ext>
            </a:extLst>
          </p:cNvPr>
          <p:cNvSpPr txBox="1"/>
          <p:nvPr/>
        </p:nvSpPr>
        <p:spPr>
          <a:xfrm>
            <a:off x="6809057" y="4732907"/>
            <a:ext cx="21748526" cy="1754326"/>
          </a:xfrm>
          <a:prstGeom prst="rect">
            <a:avLst/>
          </a:prstGeom>
          <a:noFill/>
        </p:spPr>
        <p:txBody>
          <a:bodyPr wrap="square" rtlCol="0">
            <a:spAutoFit/>
          </a:bodyPr>
          <a:lstStyle>
            <a:defPPr>
              <a:defRPr lang="en-US"/>
            </a:defPPr>
            <a:lvl1pPr>
              <a:defRPr sz="5400">
                <a:solidFill>
                  <a:srgbClr val="000000"/>
                </a:solidFill>
                <a:latin typeface="Lato" panose="020F0502020204030203" pitchFamily="34" charset="0"/>
              </a:defRPr>
            </a:lvl1pPr>
          </a:lstStyle>
          <a:p>
            <a:pPr marL="685800" indent="-685800">
              <a:buClr>
                <a:srgbClr val="E41657"/>
              </a:buClr>
              <a:buFont typeface="Arial" panose="020B0604020202020204" pitchFamily="34" charset="0"/>
              <a:buChar char="•"/>
            </a:pPr>
            <a:r>
              <a:rPr lang="en-IN" dirty="0"/>
              <a:t>Compile Time Polymorphism or Static Polymorphism is resolved during compiler time</a:t>
            </a:r>
          </a:p>
        </p:txBody>
      </p:sp>
      <p:sp>
        <p:nvSpPr>
          <p:cNvPr id="2" name="TextBox 1">
            <a:extLst>
              <a:ext uri="{FF2B5EF4-FFF2-40B4-BE49-F238E27FC236}">
                <a16:creationId xmlns="" xmlns:a16="http://schemas.microsoft.com/office/drawing/2014/main" id="{39C7AE4D-F6AE-41CA-B153-70EC56951373}"/>
              </a:ext>
            </a:extLst>
          </p:cNvPr>
          <p:cNvSpPr txBox="1"/>
          <p:nvPr/>
        </p:nvSpPr>
        <p:spPr>
          <a:xfrm>
            <a:off x="6826474" y="9834173"/>
            <a:ext cx="16611600" cy="923330"/>
          </a:xfrm>
          <a:prstGeom prst="rect">
            <a:avLst/>
          </a:prstGeom>
          <a:noFill/>
        </p:spPr>
        <p:txBody>
          <a:bodyPr wrap="square" rtlCol="0">
            <a:spAutoFit/>
          </a:bodyPr>
          <a:lstStyle/>
          <a:p>
            <a:r>
              <a:rPr lang="en-IN" sz="5400" b="1" dirty="0">
                <a:solidFill>
                  <a:srgbClr val="E41657"/>
                </a:solidFill>
                <a:latin typeface="Lato" panose="020F0502020204030203" pitchFamily="34" charset="0"/>
                <a:cs typeface="Aharoni" panose="02010803020104030203" pitchFamily="2" charset="-79"/>
              </a:rPr>
              <a:t>Rules For Overloading</a:t>
            </a:r>
          </a:p>
        </p:txBody>
      </p:sp>
      <p:sp>
        <p:nvSpPr>
          <p:cNvPr id="3" name="TextBox 2">
            <a:extLst>
              <a:ext uri="{FF2B5EF4-FFF2-40B4-BE49-F238E27FC236}">
                <a16:creationId xmlns="" xmlns:a16="http://schemas.microsoft.com/office/drawing/2014/main" id="{C47E6C8A-4849-4FFC-B167-A363751BE865}"/>
              </a:ext>
            </a:extLst>
          </p:cNvPr>
          <p:cNvSpPr txBox="1"/>
          <p:nvPr/>
        </p:nvSpPr>
        <p:spPr>
          <a:xfrm>
            <a:off x="6898320" y="11213497"/>
            <a:ext cx="20941937" cy="923330"/>
          </a:xfrm>
          <a:prstGeom prst="rect">
            <a:avLst/>
          </a:prstGeom>
          <a:noFill/>
        </p:spPr>
        <p:txBody>
          <a:bodyPr wrap="square" rtlCol="0" anchor="ctr">
            <a:spAutoFit/>
          </a:bodyPr>
          <a:lstStyle/>
          <a:p>
            <a:r>
              <a:rPr lang="en-IN" sz="5400" dirty="0">
                <a:solidFill>
                  <a:srgbClr val="000000"/>
                </a:solidFill>
                <a:latin typeface="Lato" panose="020F0502020204030203" pitchFamily="34" charset="0"/>
              </a:rPr>
              <a:t>1. Overloaded methods must have different argument list</a:t>
            </a:r>
          </a:p>
        </p:txBody>
      </p:sp>
      <p:sp>
        <p:nvSpPr>
          <p:cNvPr id="24" name="TextBox 23">
            <a:extLst>
              <a:ext uri="{FF2B5EF4-FFF2-40B4-BE49-F238E27FC236}">
                <a16:creationId xmlns="" xmlns:a16="http://schemas.microsoft.com/office/drawing/2014/main" id="{A259C4D9-2C68-447A-B920-30B235D47513}"/>
              </a:ext>
            </a:extLst>
          </p:cNvPr>
          <p:cNvSpPr txBox="1"/>
          <p:nvPr/>
        </p:nvSpPr>
        <p:spPr>
          <a:xfrm>
            <a:off x="6839537" y="12959168"/>
            <a:ext cx="21266331" cy="923330"/>
          </a:xfrm>
          <a:prstGeom prst="rect">
            <a:avLst/>
          </a:prstGeom>
          <a:noFill/>
        </p:spPr>
        <p:txBody>
          <a:bodyPr wrap="square" rtlCol="0" anchor="ctr">
            <a:spAutoFit/>
          </a:bodyPr>
          <a:lstStyle>
            <a:defPPr>
              <a:defRPr lang="en-US"/>
            </a:defPPr>
            <a:lvl1pPr>
              <a:defRPr sz="4800">
                <a:latin typeface="+mn-lt"/>
              </a:defRPr>
            </a:lvl1pPr>
          </a:lstStyle>
          <a:p>
            <a:r>
              <a:rPr lang="en-IN" sz="5400" dirty="0">
                <a:solidFill>
                  <a:srgbClr val="000000"/>
                </a:solidFill>
                <a:latin typeface="Lato" panose="020F0502020204030203" pitchFamily="34" charset="0"/>
              </a:rPr>
              <a:t>2. It can have different return types if argument list is different</a:t>
            </a:r>
          </a:p>
        </p:txBody>
      </p:sp>
      <p:sp>
        <p:nvSpPr>
          <p:cNvPr id="25" name="TextBox 24">
            <a:extLst>
              <a:ext uri="{FF2B5EF4-FFF2-40B4-BE49-F238E27FC236}">
                <a16:creationId xmlns="" xmlns:a16="http://schemas.microsoft.com/office/drawing/2014/main" id="{7C41F8AC-DCE3-4293-BDBE-1BCA31CBB23B}"/>
              </a:ext>
            </a:extLst>
          </p:cNvPr>
          <p:cNvSpPr txBox="1"/>
          <p:nvPr/>
        </p:nvSpPr>
        <p:spPr>
          <a:xfrm>
            <a:off x="6833006" y="14716173"/>
            <a:ext cx="14919961" cy="923330"/>
          </a:xfrm>
          <a:prstGeom prst="rect">
            <a:avLst/>
          </a:prstGeom>
          <a:noFill/>
        </p:spPr>
        <p:txBody>
          <a:bodyPr wrap="square" rtlCol="0" anchor="ctr">
            <a:spAutoFit/>
          </a:bodyPr>
          <a:lstStyle/>
          <a:p>
            <a:r>
              <a:rPr lang="en-IN" sz="5400" dirty="0">
                <a:solidFill>
                  <a:srgbClr val="000000"/>
                </a:solidFill>
                <a:latin typeface="Lato" panose="020F0502020204030203" pitchFamily="34" charset="0"/>
              </a:rPr>
              <a:t>3. It can throw different exceptions</a:t>
            </a:r>
          </a:p>
        </p:txBody>
      </p:sp>
      <p:sp>
        <p:nvSpPr>
          <p:cNvPr id="26" name="TextBox 25">
            <a:extLst>
              <a:ext uri="{FF2B5EF4-FFF2-40B4-BE49-F238E27FC236}">
                <a16:creationId xmlns="" xmlns:a16="http://schemas.microsoft.com/office/drawing/2014/main" id="{41851E66-A631-486F-A696-6473B913CA1C}"/>
              </a:ext>
            </a:extLst>
          </p:cNvPr>
          <p:cNvSpPr txBox="1"/>
          <p:nvPr/>
        </p:nvSpPr>
        <p:spPr>
          <a:xfrm>
            <a:off x="6809057" y="16473178"/>
            <a:ext cx="14919961" cy="923330"/>
          </a:xfrm>
          <a:prstGeom prst="rect">
            <a:avLst/>
          </a:prstGeom>
          <a:noFill/>
        </p:spPr>
        <p:txBody>
          <a:bodyPr wrap="square" rtlCol="0" anchor="ctr">
            <a:spAutoFit/>
          </a:bodyPr>
          <a:lstStyle>
            <a:defPPr>
              <a:defRPr lang="en-US"/>
            </a:defPPr>
            <a:lvl1pPr>
              <a:defRPr sz="4800">
                <a:latin typeface="+mn-lt"/>
              </a:defRPr>
            </a:lvl1pPr>
          </a:lstStyle>
          <a:p>
            <a:r>
              <a:rPr lang="en-IN" sz="5400" dirty="0">
                <a:solidFill>
                  <a:srgbClr val="000000"/>
                </a:solidFill>
                <a:latin typeface="Lato" panose="020F0502020204030203" pitchFamily="34" charset="0"/>
              </a:rPr>
              <a:t>4. It can have different access modifiers</a:t>
            </a:r>
          </a:p>
        </p:txBody>
      </p:sp>
      <p:sp>
        <p:nvSpPr>
          <p:cNvPr id="23" name="TextBox 22">
            <a:extLst>
              <a:ext uri="{FF2B5EF4-FFF2-40B4-BE49-F238E27FC236}">
                <a16:creationId xmlns="" xmlns:a16="http://schemas.microsoft.com/office/drawing/2014/main" id="{19A5CEC3-C5AB-408A-9318-351BEDD87F56}"/>
              </a:ext>
            </a:extLst>
          </p:cNvPr>
          <p:cNvSpPr txBox="1"/>
          <p:nvPr/>
        </p:nvSpPr>
        <p:spPr>
          <a:xfrm>
            <a:off x="6826474" y="7127630"/>
            <a:ext cx="25482326" cy="923330"/>
          </a:xfrm>
          <a:prstGeom prst="rect">
            <a:avLst/>
          </a:prstGeom>
          <a:noFill/>
        </p:spPr>
        <p:txBody>
          <a:bodyPr wrap="square" rtlCol="0">
            <a:spAutoFit/>
          </a:bodyPr>
          <a:lstStyle>
            <a:defPPr>
              <a:defRPr lang="en-US"/>
            </a:defPPr>
            <a:lvl1pPr>
              <a:defRPr sz="5400">
                <a:solidFill>
                  <a:srgbClr val="000000"/>
                </a:solidFill>
                <a:latin typeface="Lato" panose="020F0502020204030203" pitchFamily="34" charset="0"/>
              </a:defRPr>
            </a:lvl1pPr>
          </a:lstStyle>
          <a:p>
            <a:pPr marL="685800" indent="-685800">
              <a:buClr>
                <a:srgbClr val="E41657"/>
              </a:buClr>
              <a:buFont typeface="Arial" panose="020B0604020202020204" pitchFamily="34" charset="0"/>
              <a:buChar char="•"/>
            </a:pPr>
            <a:r>
              <a:rPr lang="en-IN" b="1" dirty="0"/>
              <a:t>Overloading </a:t>
            </a:r>
            <a:r>
              <a:rPr lang="en-IN" dirty="0"/>
              <a:t>is an example of compile time polymorphism</a:t>
            </a:r>
          </a:p>
        </p:txBody>
      </p:sp>
    </p:spTree>
    <p:extLst>
      <p:ext uri="{BB962C8B-B14F-4D97-AF65-F5344CB8AC3E}">
        <p14:creationId xmlns:p14="http://schemas.microsoft.com/office/powerpoint/2010/main" val="380292162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3" grpId="0"/>
      <p:bldP spid="24" grpId="0"/>
      <p:bldP spid="25" grpId="0"/>
      <p:bldP spid="26" grpId="0"/>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0DA914B3-A034-4293-A4AB-B234E3B8CEBF}"/>
              </a:ext>
            </a:extLst>
          </p:cNvPr>
          <p:cNvSpPr txBox="1"/>
          <p:nvPr/>
        </p:nvSpPr>
        <p:spPr>
          <a:xfrm>
            <a:off x="6705600" y="2895600"/>
            <a:ext cx="21128355"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smtClean="0"/>
              <a:t>Polymorphism – Run Time</a:t>
            </a:r>
            <a:endParaRPr lang="en-IN" dirty="0"/>
          </a:p>
        </p:txBody>
      </p:sp>
      <p:sp>
        <p:nvSpPr>
          <p:cNvPr id="38" name="TextBox 37">
            <a:extLst>
              <a:ext uri="{FF2B5EF4-FFF2-40B4-BE49-F238E27FC236}">
                <a16:creationId xmlns="" xmlns:a16="http://schemas.microsoft.com/office/drawing/2014/main" id="{04F09F08-8D25-4F32-891D-20ABDA686C9C}"/>
              </a:ext>
            </a:extLst>
          </p:cNvPr>
          <p:cNvSpPr txBox="1"/>
          <p:nvPr/>
        </p:nvSpPr>
        <p:spPr>
          <a:xfrm>
            <a:off x="6705600" y="5464548"/>
            <a:ext cx="25482326" cy="923330"/>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Run Time Polymorphism or Dynamic Polymorphism is resolved during run time</a:t>
            </a:r>
          </a:p>
        </p:txBody>
      </p:sp>
      <p:sp>
        <p:nvSpPr>
          <p:cNvPr id="44" name="TextBox 43">
            <a:extLst>
              <a:ext uri="{FF2B5EF4-FFF2-40B4-BE49-F238E27FC236}">
                <a16:creationId xmlns="" xmlns:a16="http://schemas.microsoft.com/office/drawing/2014/main" id="{88CD6DD5-C1E6-48CF-B7F9-C1F99EC65ACE}"/>
              </a:ext>
            </a:extLst>
          </p:cNvPr>
          <p:cNvSpPr txBox="1"/>
          <p:nvPr/>
        </p:nvSpPr>
        <p:spPr>
          <a:xfrm>
            <a:off x="6705600" y="7127465"/>
            <a:ext cx="25482326" cy="923330"/>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Method Overriding is an example of run time polymorphism</a:t>
            </a:r>
          </a:p>
        </p:txBody>
      </p:sp>
      <p:sp>
        <p:nvSpPr>
          <p:cNvPr id="45" name="TextBox 44">
            <a:extLst>
              <a:ext uri="{FF2B5EF4-FFF2-40B4-BE49-F238E27FC236}">
                <a16:creationId xmlns="" xmlns:a16="http://schemas.microsoft.com/office/drawing/2014/main" id="{F5F6C5E8-B9E8-4432-A068-C6F3348538D9}"/>
              </a:ext>
            </a:extLst>
          </p:cNvPr>
          <p:cNvSpPr txBox="1"/>
          <p:nvPr/>
        </p:nvSpPr>
        <p:spPr>
          <a:xfrm>
            <a:off x="6705600" y="8790382"/>
            <a:ext cx="25482326" cy="923330"/>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An overridden method is called through the reference variable of a superclass</a:t>
            </a:r>
          </a:p>
        </p:txBody>
      </p:sp>
      <p:sp>
        <p:nvSpPr>
          <p:cNvPr id="46" name="TextBox 45">
            <a:extLst>
              <a:ext uri="{FF2B5EF4-FFF2-40B4-BE49-F238E27FC236}">
                <a16:creationId xmlns="" xmlns:a16="http://schemas.microsoft.com/office/drawing/2014/main" id="{D2610DAF-4809-4896-955A-9699D00C3FC7}"/>
              </a:ext>
            </a:extLst>
          </p:cNvPr>
          <p:cNvSpPr txBox="1"/>
          <p:nvPr/>
        </p:nvSpPr>
        <p:spPr>
          <a:xfrm>
            <a:off x="6705600" y="11592735"/>
            <a:ext cx="16611600" cy="923330"/>
          </a:xfrm>
          <a:prstGeom prst="rect">
            <a:avLst/>
          </a:prstGeom>
          <a:noFill/>
        </p:spPr>
        <p:txBody>
          <a:bodyPr wrap="square" rtlCol="0">
            <a:spAutoFit/>
          </a:bodyPr>
          <a:lstStyle/>
          <a:p>
            <a:r>
              <a:rPr lang="en-IN" sz="5400" b="1" dirty="0">
                <a:solidFill>
                  <a:srgbClr val="E41657"/>
                </a:solidFill>
                <a:latin typeface="Lato" panose="020F0502020204030203" pitchFamily="34" charset="0"/>
                <a:cs typeface="Aharoni" panose="02010803020104030203" pitchFamily="2" charset="-79"/>
              </a:rPr>
              <a:t>Rules For Overloading</a:t>
            </a:r>
          </a:p>
        </p:txBody>
      </p:sp>
      <p:sp>
        <p:nvSpPr>
          <p:cNvPr id="47" name="TextBox 46">
            <a:extLst>
              <a:ext uri="{FF2B5EF4-FFF2-40B4-BE49-F238E27FC236}">
                <a16:creationId xmlns="" xmlns:a16="http://schemas.microsoft.com/office/drawing/2014/main" id="{70637246-BA92-4EBA-BACE-687080FC5229}"/>
              </a:ext>
            </a:extLst>
          </p:cNvPr>
          <p:cNvSpPr txBox="1"/>
          <p:nvPr/>
        </p:nvSpPr>
        <p:spPr>
          <a:xfrm>
            <a:off x="6725194" y="13209110"/>
            <a:ext cx="24897806" cy="923330"/>
          </a:xfrm>
          <a:prstGeom prst="rect">
            <a:avLst/>
          </a:prstGeom>
          <a:noFill/>
        </p:spPr>
        <p:txBody>
          <a:bodyPr wrap="square" rtlCol="0" anchor="ctr">
            <a:spAutoFit/>
          </a:bodyPr>
          <a:lstStyle>
            <a:defPPr>
              <a:defRPr lang="en-US"/>
            </a:defPPr>
            <a:lvl1pPr>
              <a:defRPr sz="5400">
                <a:solidFill>
                  <a:srgbClr val="000000"/>
                </a:solidFill>
                <a:latin typeface="Lato" panose="020F0502020204030203" pitchFamily="34" charset="0"/>
              </a:defRPr>
            </a:lvl1pPr>
          </a:lstStyle>
          <a:p>
            <a:r>
              <a:rPr lang="en-IN" dirty="0"/>
              <a:t>1. Overriding method argument list must match the overridden method</a:t>
            </a:r>
          </a:p>
        </p:txBody>
      </p:sp>
      <p:sp>
        <p:nvSpPr>
          <p:cNvPr id="48" name="TextBox 47">
            <a:extLst>
              <a:ext uri="{FF2B5EF4-FFF2-40B4-BE49-F238E27FC236}">
                <a16:creationId xmlns="" xmlns:a16="http://schemas.microsoft.com/office/drawing/2014/main" id="{B8647AA2-E9E0-4F36-8078-2DD5BC6002B0}"/>
              </a:ext>
            </a:extLst>
          </p:cNvPr>
          <p:cNvSpPr txBox="1"/>
          <p:nvPr/>
        </p:nvSpPr>
        <p:spPr>
          <a:xfrm>
            <a:off x="6725194" y="14563847"/>
            <a:ext cx="24897806" cy="923330"/>
          </a:xfrm>
          <a:prstGeom prst="rect">
            <a:avLst/>
          </a:prstGeom>
          <a:noFill/>
        </p:spPr>
        <p:txBody>
          <a:bodyPr wrap="square" rtlCol="0" anchor="ctr">
            <a:spAutoFit/>
          </a:bodyPr>
          <a:lstStyle>
            <a:defPPr>
              <a:defRPr lang="en-US"/>
            </a:defPPr>
            <a:lvl1pPr>
              <a:defRPr sz="5400">
                <a:solidFill>
                  <a:srgbClr val="000000"/>
                </a:solidFill>
                <a:latin typeface="Lato" panose="020F0502020204030203" pitchFamily="34" charset="0"/>
              </a:defRPr>
            </a:lvl1pPr>
          </a:lstStyle>
          <a:p>
            <a:r>
              <a:rPr lang="en-IN" dirty="0"/>
              <a:t>2. The return type must be the same or subtype of overridden method</a:t>
            </a:r>
          </a:p>
        </p:txBody>
      </p:sp>
      <p:sp>
        <p:nvSpPr>
          <p:cNvPr id="49" name="TextBox 48">
            <a:extLst>
              <a:ext uri="{FF2B5EF4-FFF2-40B4-BE49-F238E27FC236}">
                <a16:creationId xmlns="" xmlns:a16="http://schemas.microsoft.com/office/drawing/2014/main" id="{23F10A80-FBEE-475E-BBB0-E74B4F289840}"/>
              </a:ext>
            </a:extLst>
          </p:cNvPr>
          <p:cNvSpPr txBox="1"/>
          <p:nvPr/>
        </p:nvSpPr>
        <p:spPr>
          <a:xfrm>
            <a:off x="6725194" y="15918584"/>
            <a:ext cx="19858468" cy="923330"/>
          </a:xfrm>
          <a:prstGeom prst="rect">
            <a:avLst/>
          </a:prstGeom>
          <a:noFill/>
        </p:spPr>
        <p:txBody>
          <a:bodyPr wrap="square" rtlCol="0" anchor="ctr">
            <a:spAutoFit/>
          </a:bodyPr>
          <a:lstStyle>
            <a:defPPr>
              <a:defRPr lang="en-US"/>
            </a:defPPr>
            <a:lvl1pPr>
              <a:defRPr sz="5400">
                <a:solidFill>
                  <a:srgbClr val="000000"/>
                </a:solidFill>
                <a:latin typeface="Lato" panose="020F0502020204030203" pitchFamily="34" charset="0"/>
              </a:defRPr>
            </a:lvl1pPr>
          </a:lstStyle>
          <a:p>
            <a:r>
              <a:rPr lang="en-IN" dirty="0"/>
              <a:t>3. Access level cannot be more restrictive than overridden method</a:t>
            </a:r>
          </a:p>
        </p:txBody>
      </p:sp>
    </p:spTree>
    <p:extLst>
      <p:ext uri="{BB962C8B-B14F-4D97-AF65-F5344CB8AC3E}">
        <p14:creationId xmlns:p14="http://schemas.microsoft.com/office/powerpoint/2010/main" val="335999423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animBg="1"/>
      <p:bldP spid="45" grpId="0" animBg="1"/>
      <p:bldP spid="46" grpId="0"/>
      <p:bldP spid="47" grpId="0"/>
      <p:bldP spid="48" grpId="0"/>
      <p:bldP spid="4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597359A7-9B2C-4F6D-9B25-1B9DB099C635}"/>
              </a:ext>
            </a:extLst>
          </p:cNvPr>
          <p:cNvSpPr txBox="1"/>
          <p:nvPr/>
        </p:nvSpPr>
        <p:spPr>
          <a:xfrm>
            <a:off x="7038703" y="1901994"/>
            <a:ext cx="12649200"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a:t>Abstraction</a:t>
            </a:r>
          </a:p>
        </p:txBody>
      </p:sp>
      <p:sp>
        <p:nvSpPr>
          <p:cNvPr id="2" name="Rectangle 1">
            <a:extLst>
              <a:ext uri="{FF2B5EF4-FFF2-40B4-BE49-F238E27FC236}">
                <a16:creationId xmlns="" xmlns:a16="http://schemas.microsoft.com/office/drawing/2014/main" id="{78087EBB-B75E-4475-84B4-F457749AAD24}"/>
              </a:ext>
            </a:extLst>
          </p:cNvPr>
          <p:cNvSpPr/>
          <p:nvPr/>
        </p:nvSpPr>
        <p:spPr>
          <a:xfrm>
            <a:off x="7010400" y="4472267"/>
            <a:ext cx="25198147" cy="1754326"/>
          </a:xfrm>
          <a:prstGeom prst="rect">
            <a:avLst/>
          </a:prstGeom>
          <a:noFill/>
        </p:spPr>
        <p:txBody>
          <a:bodyPr wrap="square" rtlCol="0">
            <a:spAutoFit/>
          </a:bodyPr>
          <a:lstStyle/>
          <a:p>
            <a:pPr marL="685800" indent="-685800">
              <a:buClr>
                <a:srgbClr val="E41657"/>
              </a:buClr>
              <a:buFont typeface="Arial" panose="020B0604020202020204" pitchFamily="34" charset="0"/>
              <a:buChar char="•"/>
            </a:pPr>
            <a:r>
              <a:rPr lang="en-IN" sz="5400" dirty="0">
                <a:solidFill>
                  <a:srgbClr val="000000"/>
                </a:solidFill>
                <a:latin typeface="Lato" panose="020F0502020204030203" pitchFamily="34" charset="0"/>
              </a:rPr>
              <a:t>Abstraction is the methodology of hiding the implementation details from the user and only providing the functionality to them</a:t>
            </a:r>
          </a:p>
        </p:txBody>
      </p:sp>
      <p:sp>
        <p:nvSpPr>
          <p:cNvPr id="24" name="TextBox 23">
            <a:extLst>
              <a:ext uri="{FF2B5EF4-FFF2-40B4-BE49-F238E27FC236}">
                <a16:creationId xmlns="" xmlns:a16="http://schemas.microsoft.com/office/drawing/2014/main" id="{3C8866FF-1876-45C6-BA0A-0010144C212F}"/>
              </a:ext>
            </a:extLst>
          </p:cNvPr>
          <p:cNvSpPr txBox="1"/>
          <p:nvPr/>
        </p:nvSpPr>
        <p:spPr>
          <a:xfrm>
            <a:off x="11943982" y="8087725"/>
            <a:ext cx="12615645" cy="923330"/>
          </a:xfrm>
          <a:prstGeom prst="rect">
            <a:avLst/>
          </a:prstGeom>
          <a:noFill/>
        </p:spPr>
        <p:txBody>
          <a:bodyPr wrap="square" rtlCol="0" anchor="ctr">
            <a:spAutoFit/>
          </a:bodyPr>
          <a:lstStyle>
            <a:defPPr>
              <a:defRPr lang="en-US"/>
            </a:defPPr>
            <a:lvl1pPr algn="ctr">
              <a:defRPr sz="5400" b="1">
                <a:solidFill>
                  <a:srgbClr val="000000"/>
                </a:solidFill>
                <a:latin typeface="Lato" panose="020F0502020204030203" pitchFamily="34" charset="0"/>
                <a:cs typeface="Aharoni" panose="02010803020104030203" pitchFamily="2" charset="-79"/>
              </a:defRPr>
            </a:lvl1pPr>
          </a:lstStyle>
          <a:p>
            <a:r>
              <a:rPr lang="en-IN" dirty="0"/>
              <a:t>Ways to achieve Abstraction</a:t>
            </a:r>
          </a:p>
        </p:txBody>
      </p:sp>
      <p:cxnSp>
        <p:nvCxnSpPr>
          <p:cNvPr id="25" name="Straight Arrow Connector 24">
            <a:extLst>
              <a:ext uri="{FF2B5EF4-FFF2-40B4-BE49-F238E27FC236}">
                <a16:creationId xmlns="" xmlns:a16="http://schemas.microsoft.com/office/drawing/2014/main" id="{668E08C9-DB71-4B28-8227-E5453F0F823C}"/>
              </a:ext>
            </a:extLst>
          </p:cNvPr>
          <p:cNvCxnSpPr>
            <a:cxnSpLocks/>
          </p:cNvCxnSpPr>
          <p:nvPr/>
        </p:nvCxnSpPr>
        <p:spPr bwMode="auto">
          <a:xfrm flipH="1">
            <a:off x="10410825" y="9240633"/>
            <a:ext cx="7898132" cy="583718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 xmlns:a16="http://schemas.microsoft.com/office/drawing/2014/main" id="{640F17BE-C4F6-494D-87FA-E6C5EFC3E6B9}"/>
              </a:ext>
            </a:extLst>
          </p:cNvPr>
          <p:cNvCxnSpPr>
            <a:cxnSpLocks/>
          </p:cNvCxnSpPr>
          <p:nvPr/>
        </p:nvCxnSpPr>
        <p:spPr bwMode="auto">
          <a:xfrm>
            <a:off x="18251806" y="9240633"/>
            <a:ext cx="7322819" cy="5837182"/>
          </a:xfrm>
          <a:prstGeom prst="straightConnector1">
            <a:avLst/>
          </a:prstGeom>
          <a:ln w="76200">
            <a:headEnd type="none" w="sm" len="sm"/>
            <a:tailEnd type="triangle"/>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 xmlns:a16="http://schemas.microsoft.com/office/drawing/2014/main" id="{1DDA895B-A928-4DD7-87E7-BEF1839BAAE3}"/>
              </a:ext>
            </a:extLst>
          </p:cNvPr>
          <p:cNvSpPr/>
          <p:nvPr/>
        </p:nvSpPr>
        <p:spPr bwMode="auto">
          <a:xfrm>
            <a:off x="21793200" y="15087600"/>
            <a:ext cx="7562850" cy="2057400"/>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IN" sz="6000" b="1" spc="600" dirty="0">
                <a:solidFill>
                  <a:schemeClr val="bg1"/>
                </a:solidFill>
                <a:latin typeface="Lato" panose="020F0502020204030203" pitchFamily="34" charset="0"/>
                <a:cs typeface="+mn-cs"/>
              </a:rPr>
              <a:t>Interface</a:t>
            </a:r>
          </a:p>
        </p:txBody>
      </p:sp>
      <p:sp>
        <p:nvSpPr>
          <p:cNvPr id="28" name="Rectangle: Rounded Corners 27">
            <a:extLst>
              <a:ext uri="{FF2B5EF4-FFF2-40B4-BE49-F238E27FC236}">
                <a16:creationId xmlns="" xmlns:a16="http://schemas.microsoft.com/office/drawing/2014/main" id="{1E412706-FE26-47B1-809E-AF5DD2098D8F}"/>
              </a:ext>
            </a:extLst>
          </p:cNvPr>
          <p:cNvSpPr/>
          <p:nvPr/>
        </p:nvSpPr>
        <p:spPr bwMode="auto">
          <a:xfrm>
            <a:off x="7010400" y="15087600"/>
            <a:ext cx="7562850" cy="2057400"/>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IN" sz="6000" b="1" spc="600" dirty="0">
                <a:solidFill>
                  <a:schemeClr val="bg1"/>
                </a:solidFill>
                <a:latin typeface="Lato" panose="020F0502020204030203" pitchFamily="34" charset="0"/>
                <a:cs typeface="+mn-cs"/>
              </a:rPr>
              <a:t>Abstract Class</a:t>
            </a:r>
          </a:p>
        </p:txBody>
      </p:sp>
    </p:spTree>
    <p:extLst>
      <p:ext uri="{BB962C8B-B14F-4D97-AF65-F5344CB8AC3E}">
        <p14:creationId xmlns:p14="http://schemas.microsoft.com/office/powerpoint/2010/main" val="4103679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par>
                                <p:cTn id="13" presetID="2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9" name="TextBox 18">
            <a:extLst>
              <a:ext uri="{FF2B5EF4-FFF2-40B4-BE49-F238E27FC236}">
                <a16:creationId xmlns="" xmlns:a16="http://schemas.microsoft.com/office/drawing/2014/main" id="{1C46D8AD-E238-4D5C-ADDD-C0E39A5E7986}"/>
              </a:ext>
            </a:extLst>
          </p:cNvPr>
          <p:cNvSpPr txBox="1"/>
          <p:nvPr/>
        </p:nvSpPr>
        <p:spPr>
          <a:xfrm>
            <a:off x="6781800" y="5362754"/>
            <a:ext cx="24231600"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An abstract class is a template definition to methods and variables of a class that contains one or more abstracted methods</a:t>
            </a:r>
          </a:p>
        </p:txBody>
      </p:sp>
      <p:sp>
        <p:nvSpPr>
          <p:cNvPr id="45" name="TextBox 44">
            <a:extLst>
              <a:ext uri="{FF2B5EF4-FFF2-40B4-BE49-F238E27FC236}">
                <a16:creationId xmlns="" xmlns:a16="http://schemas.microsoft.com/office/drawing/2014/main" id="{E59AD870-F57A-4867-8C46-82F141F68785}"/>
              </a:ext>
            </a:extLst>
          </p:cNvPr>
          <p:cNvSpPr txBox="1"/>
          <p:nvPr/>
        </p:nvSpPr>
        <p:spPr>
          <a:xfrm>
            <a:off x="6934200" y="10390561"/>
            <a:ext cx="20345400" cy="923330"/>
          </a:xfrm>
          <a:prstGeom prst="rect">
            <a:avLst/>
          </a:prstGeom>
          <a:noFill/>
        </p:spPr>
        <p:txBody>
          <a:bodyPr wrap="square" rtlCol="0" anchor="ctr">
            <a:spAutoFit/>
          </a:bodyPr>
          <a:lstStyle/>
          <a:p>
            <a:r>
              <a:rPr lang="en-IN" sz="5400" dirty="0">
                <a:solidFill>
                  <a:srgbClr val="000000"/>
                </a:solidFill>
                <a:latin typeface="Lato" panose="020F0502020204030203" pitchFamily="34" charset="0"/>
              </a:rPr>
              <a:t>Must be declared with an abstract keyword</a:t>
            </a:r>
          </a:p>
        </p:txBody>
      </p:sp>
      <p:sp>
        <p:nvSpPr>
          <p:cNvPr id="46" name="TextBox 45">
            <a:extLst>
              <a:ext uri="{FF2B5EF4-FFF2-40B4-BE49-F238E27FC236}">
                <a16:creationId xmlns="" xmlns:a16="http://schemas.microsoft.com/office/drawing/2014/main" id="{27E91378-FAAD-4857-9DE2-9F4882BBE98C}"/>
              </a:ext>
            </a:extLst>
          </p:cNvPr>
          <p:cNvSpPr txBox="1"/>
          <p:nvPr/>
        </p:nvSpPr>
        <p:spPr>
          <a:xfrm>
            <a:off x="6934200" y="11775914"/>
            <a:ext cx="20345400" cy="923330"/>
          </a:xfrm>
          <a:prstGeom prst="rect">
            <a:avLst/>
          </a:prstGeom>
          <a:noFill/>
        </p:spPr>
        <p:txBody>
          <a:bodyPr wrap="square" rtlCol="0" anchor="ctr">
            <a:spAutoFit/>
          </a:bodyPr>
          <a:lstStyle>
            <a:defPPr>
              <a:defRPr lang="en-US"/>
            </a:defPPr>
            <a:lvl1pPr>
              <a:defRPr sz="4400">
                <a:latin typeface="+mn-lt"/>
              </a:defRPr>
            </a:lvl1pPr>
          </a:lstStyle>
          <a:p>
            <a:r>
              <a:rPr lang="en-IN" sz="5400" dirty="0">
                <a:solidFill>
                  <a:srgbClr val="000000"/>
                </a:solidFill>
                <a:latin typeface="Lato" panose="020F0502020204030203" pitchFamily="34" charset="0"/>
              </a:rPr>
              <a:t>Can have abstract and non-abstract methods</a:t>
            </a:r>
          </a:p>
        </p:txBody>
      </p:sp>
      <p:sp>
        <p:nvSpPr>
          <p:cNvPr id="47" name="TextBox 46">
            <a:extLst>
              <a:ext uri="{FF2B5EF4-FFF2-40B4-BE49-F238E27FC236}">
                <a16:creationId xmlns="" xmlns:a16="http://schemas.microsoft.com/office/drawing/2014/main" id="{9CDC9FE8-C54B-4E8B-8D95-5460BD5F1170}"/>
              </a:ext>
            </a:extLst>
          </p:cNvPr>
          <p:cNvSpPr txBox="1"/>
          <p:nvPr/>
        </p:nvSpPr>
        <p:spPr>
          <a:xfrm>
            <a:off x="6934200" y="13354029"/>
            <a:ext cx="20345400" cy="923330"/>
          </a:xfrm>
          <a:prstGeom prst="rect">
            <a:avLst/>
          </a:prstGeom>
          <a:noFill/>
        </p:spPr>
        <p:txBody>
          <a:bodyPr wrap="square" rtlCol="0" anchor="ctr">
            <a:spAutoFit/>
          </a:bodyPr>
          <a:lstStyle>
            <a:defPPr>
              <a:defRPr lang="en-US"/>
            </a:defPPr>
            <a:lvl1pPr>
              <a:defRPr sz="4400">
                <a:latin typeface="+mn-lt"/>
              </a:defRPr>
            </a:lvl1pPr>
          </a:lstStyle>
          <a:p>
            <a:r>
              <a:rPr lang="en-IN" sz="5400" dirty="0">
                <a:solidFill>
                  <a:srgbClr val="000000"/>
                </a:solidFill>
                <a:latin typeface="Lato" panose="020F0502020204030203" pitchFamily="34" charset="0"/>
              </a:rPr>
              <a:t>Cannot be instantiated</a:t>
            </a:r>
          </a:p>
        </p:txBody>
      </p:sp>
      <p:sp>
        <p:nvSpPr>
          <p:cNvPr id="48" name="TextBox 47">
            <a:extLst>
              <a:ext uri="{FF2B5EF4-FFF2-40B4-BE49-F238E27FC236}">
                <a16:creationId xmlns="" xmlns:a16="http://schemas.microsoft.com/office/drawing/2014/main" id="{F0E5658C-F2E9-4CBF-AFFB-5F08912A7A23}"/>
              </a:ext>
            </a:extLst>
          </p:cNvPr>
          <p:cNvSpPr txBox="1"/>
          <p:nvPr/>
        </p:nvSpPr>
        <p:spPr>
          <a:xfrm>
            <a:off x="6934200" y="14977561"/>
            <a:ext cx="20345400" cy="923330"/>
          </a:xfrm>
          <a:prstGeom prst="rect">
            <a:avLst/>
          </a:prstGeom>
          <a:noFill/>
        </p:spPr>
        <p:txBody>
          <a:bodyPr wrap="square" rtlCol="0" anchor="ctr">
            <a:spAutoFit/>
          </a:bodyPr>
          <a:lstStyle>
            <a:defPPr>
              <a:defRPr lang="en-US"/>
            </a:defPPr>
            <a:lvl1pPr>
              <a:defRPr sz="4400">
                <a:latin typeface="+mn-lt"/>
              </a:defRPr>
            </a:lvl1pPr>
          </a:lstStyle>
          <a:p>
            <a:r>
              <a:rPr lang="en-IN" sz="5400" dirty="0">
                <a:solidFill>
                  <a:srgbClr val="000000"/>
                </a:solidFill>
                <a:latin typeface="Lato" panose="020F0502020204030203" pitchFamily="34" charset="0"/>
              </a:rPr>
              <a:t>Can have constructors and static methods</a:t>
            </a:r>
          </a:p>
        </p:txBody>
      </p:sp>
      <p:sp>
        <p:nvSpPr>
          <p:cNvPr id="49" name="TextBox 48">
            <a:extLst>
              <a:ext uri="{FF2B5EF4-FFF2-40B4-BE49-F238E27FC236}">
                <a16:creationId xmlns="" xmlns:a16="http://schemas.microsoft.com/office/drawing/2014/main" id="{5D023C71-27FF-4769-8144-8962002A3DEC}"/>
              </a:ext>
            </a:extLst>
          </p:cNvPr>
          <p:cNvSpPr txBox="1"/>
          <p:nvPr/>
        </p:nvSpPr>
        <p:spPr>
          <a:xfrm>
            <a:off x="6934200" y="16602670"/>
            <a:ext cx="21336000" cy="923330"/>
          </a:xfrm>
          <a:prstGeom prst="rect">
            <a:avLst/>
          </a:prstGeom>
          <a:noFill/>
        </p:spPr>
        <p:txBody>
          <a:bodyPr wrap="square" rtlCol="0" anchor="ctr">
            <a:spAutoFit/>
          </a:bodyPr>
          <a:lstStyle>
            <a:defPPr>
              <a:defRPr lang="en-US"/>
            </a:defPPr>
            <a:lvl1pPr>
              <a:defRPr sz="4400">
                <a:latin typeface="+mn-lt"/>
              </a:defRPr>
            </a:lvl1pPr>
          </a:lstStyle>
          <a:p>
            <a:r>
              <a:rPr lang="en-IN" sz="5400" dirty="0">
                <a:solidFill>
                  <a:srgbClr val="000000"/>
                </a:solidFill>
                <a:latin typeface="Lato" panose="020F0502020204030203" pitchFamily="34" charset="0"/>
              </a:rPr>
              <a:t>Can have final methods</a:t>
            </a:r>
          </a:p>
        </p:txBody>
      </p:sp>
      <p:sp>
        <p:nvSpPr>
          <p:cNvPr id="36" name="TextBox 35">
            <a:extLst>
              <a:ext uri="{FF2B5EF4-FFF2-40B4-BE49-F238E27FC236}">
                <a16:creationId xmlns="" xmlns:a16="http://schemas.microsoft.com/office/drawing/2014/main" id="{597359A7-9B2C-4F6D-9B25-1B9DB099C635}"/>
              </a:ext>
            </a:extLst>
          </p:cNvPr>
          <p:cNvSpPr txBox="1"/>
          <p:nvPr/>
        </p:nvSpPr>
        <p:spPr>
          <a:xfrm>
            <a:off x="6934200" y="2835337"/>
            <a:ext cx="21002897"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smtClean="0"/>
              <a:t>Abstraction – Abstract Class</a:t>
            </a:r>
            <a:endParaRPr lang="en-IN" dirty="0"/>
          </a:p>
        </p:txBody>
      </p:sp>
      <p:sp>
        <p:nvSpPr>
          <p:cNvPr id="2" name="Rectangle 1"/>
          <p:cNvSpPr/>
          <p:nvPr/>
        </p:nvSpPr>
        <p:spPr>
          <a:xfrm>
            <a:off x="6934200" y="8801862"/>
            <a:ext cx="13700545" cy="923330"/>
          </a:xfrm>
          <a:prstGeom prst="rect">
            <a:avLst/>
          </a:prstGeom>
        </p:spPr>
        <p:txBody>
          <a:bodyPr wrap="none">
            <a:spAutoFit/>
          </a:bodyPr>
          <a:lstStyle/>
          <a:p>
            <a:pPr algn="ctr"/>
            <a:r>
              <a:rPr lang="en-IN" sz="5400" b="1" dirty="0">
                <a:solidFill>
                  <a:srgbClr val="E41657"/>
                </a:solidFill>
                <a:latin typeface="Lato" panose="020F0502020204030203" pitchFamily="34" charset="0"/>
              </a:rPr>
              <a:t>It can provide from 0 to 100% of abstraction</a:t>
            </a:r>
          </a:p>
        </p:txBody>
      </p:sp>
    </p:spTree>
    <p:extLst>
      <p:ext uri="{BB962C8B-B14F-4D97-AF65-F5344CB8AC3E}">
        <p14:creationId xmlns:p14="http://schemas.microsoft.com/office/powerpoint/2010/main" val="73881682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5" grpId="0"/>
      <p:bldP spid="46" grpId="0"/>
      <p:bldP spid="47" grpId="0"/>
      <p:bldP spid="48" grpId="0"/>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597359A7-9B2C-4F6D-9B25-1B9DB099C635}"/>
              </a:ext>
            </a:extLst>
          </p:cNvPr>
          <p:cNvSpPr txBox="1"/>
          <p:nvPr/>
        </p:nvSpPr>
        <p:spPr>
          <a:xfrm>
            <a:off x="7204104" y="1340469"/>
            <a:ext cx="17335501"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smtClean="0"/>
              <a:t>Abstraction - Interface</a:t>
            </a:r>
            <a:endParaRPr lang="en-IN" dirty="0"/>
          </a:p>
        </p:txBody>
      </p:sp>
      <p:sp>
        <p:nvSpPr>
          <p:cNvPr id="19" name="TextBox 18">
            <a:extLst>
              <a:ext uri="{FF2B5EF4-FFF2-40B4-BE49-F238E27FC236}">
                <a16:creationId xmlns="" xmlns:a16="http://schemas.microsoft.com/office/drawing/2014/main" id="{0B25CF64-9DC6-4E98-A4A4-5771222BD838}"/>
              </a:ext>
            </a:extLst>
          </p:cNvPr>
          <p:cNvSpPr txBox="1"/>
          <p:nvPr/>
        </p:nvSpPr>
        <p:spPr>
          <a:xfrm>
            <a:off x="7086600" y="3597511"/>
            <a:ext cx="22007945"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An interface in java is a blueprint of a class which contains static constants and abstract methods</a:t>
            </a:r>
          </a:p>
        </p:txBody>
      </p:sp>
      <p:sp>
        <p:nvSpPr>
          <p:cNvPr id="30" name="TextBox 29">
            <a:extLst>
              <a:ext uri="{FF2B5EF4-FFF2-40B4-BE49-F238E27FC236}">
                <a16:creationId xmlns="" xmlns:a16="http://schemas.microsoft.com/office/drawing/2014/main" id="{101B1336-0B44-427A-8C31-53E070B109F6}"/>
              </a:ext>
            </a:extLst>
          </p:cNvPr>
          <p:cNvSpPr txBox="1"/>
          <p:nvPr/>
        </p:nvSpPr>
        <p:spPr>
          <a:xfrm>
            <a:off x="7086600" y="5825947"/>
            <a:ext cx="20345400" cy="1754326"/>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dirty="0"/>
              <a:t>It Enables Multiple Inheritance and helps in achieving loose coupling</a:t>
            </a:r>
          </a:p>
        </p:txBody>
      </p:sp>
      <p:sp>
        <p:nvSpPr>
          <p:cNvPr id="36" name="Rectangle 35">
            <a:extLst>
              <a:ext uri="{FF2B5EF4-FFF2-40B4-BE49-F238E27FC236}">
                <a16:creationId xmlns="" xmlns:a16="http://schemas.microsoft.com/office/drawing/2014/main" id="{1E2BCE53-4930-47FB-A9BC-57193B1C9A16}"/>
              </a:ext>
            </a:extLst>
          </p:cNvPr>
          <p:cNvSpPr/>
          <p:nvPr/>
        </p:nvSpPr>
        <p:spPr bwMode="auto">
          <a:xfrm>
            <a:off x="8763000" y="10363321"/>
            <a:ext cx="4786115" cy="1545755"/>
          </a:xfrm>
          <a:prstGeom prst="rect">
            <a:avLst/>
          </a:prstGeom>
          <a:solidFill>
            <a:srgbClr val="FF7C80"/>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a:t>
            </a:r>
          </a:p>
        </p:txBody>
      </p:sp>
      <p:sp>
        <p:nvSpPr>
          <p:cNvPr id="37" name="Rectangle 36">
            <a:extLst>
              <a:ext uri="{FF2B5EF4-FFF2-40B4-BE49-F238E27FC236}">
                <a16:creationId xmlns="" xmlns:a16="http://schemas.microsoft.com/office/drawing/2014/main" id="{18626407-18BE-4817-BDCA-4D7D663C58B0}"/>
              </a:ext>
            </a:extLst>
          </p:cNvPr>
          <p:cNvSpPr/>
          <p:nvPr/>
        </p:nvSpPr>
        <p:spPr bwMode="auto">
          <a:xfrm>
            <a:off x="8763000" y="16056445"/>
            <a:ext cx="4786115" cy="1545755"/>
          </a:xfrm>
          <a:prstGeom prst="rect">
            <a:avLst/>
          </a:prstGeom>
          <a:solidFill>
            <a:srgbClr val="FF7C80"/>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6000" dirty="0">
                <a:solidFill>
                  <a:schemeClr val="bg1"/>
                </a:solidFill>
                <a:latin typeface="Aharoni" panose="02010803020104030203" pitchFamily="2" charset="-79"/>
                <a:cs typeface="Aharoni" panose="02010803020104030203" pitchFamily="2" charset="-79"/>
              </a:rPr>
              <a:t>Class</a:t>
            </a:r>
            <a:endPar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endParaRPr>
          </a:p>
        </p:txBody>
      </p:sp>
      <p:cxnSp>
        <p:nvCxnSpPr>
          <p:cNvPr id="38" name="Straight Arrow Connector 37">
            <a:extLst>
              <a:ext uri="{FF2B5EF4-FFF2-40B4-BE49-F238E27FC236}">
                <a16:creationId xmlns="" xmlns:a16="http://schemas.microsoft.com/office/drawing/2014/main" id="{22E75A9E-4679-4A59-8C8D-46AC079EEE99}"/>
              </a:ext>
            </a:extLst>
          </p:cNvPr>
          <p:cNvCxnSpPr/>
          <p:nvPr/>
        </p:nvCxnSpPr>
        <p:spPr bwMode="auto">
          <a:xfrm flipV="1">
            <a:off x="11156057" y="11969042"/>
            <a:ext cx="0" cy="4032958"/>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39" name="Rectangle 38">
            <a:extLst>
              <a:ext uri="{FF2B5EF4-FFF2-40B4-BE49-F238E27FC236}">
                <a16:creationId xmlns="" xmlns:a16="http://schemas.microsoft.com/office/drawing/2014/main" id="{C194E2F3-8492-435D-9B00-3FD7F7A788D8}"/>
              </a:ext>
            </a:extLst>
          </p:cNvPr>
          <p:cNvSpPr/>
          <p:nvPr/>
        </p:nvSpPr>
        <p:spPr bwMode="auto">
          <a:xfrm>
            <a:off x="17692121" y="10363321"/>
            <a:ext cx="4786115" cy="1545755"/>
          </a:xfrm>
          <a:prstGeom prst="rect">
            <a:avLst/>
          </a:prstGeom>
          <a:solidFill>
            <a:schemeClr val="tx2">
              <a:lumMod val="7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Interface</a:t>
            </a:r>
          </a:p>
        </p:txBody>
      </p:sp>
      <p:sp>
        <p:nvSpPr>
          <p:cNvPr id="40" name="Rectangle 39">
            <a:extLst>
              <a:ext uri="{FF2B5EF4-FFF2-40B4-BE49-F238E27FC236}">
                <a16:creationId xmlns="" xmlns:a16="http://schemas.microsoft.com/office/drawing/2014/main" id="{4A6F4C94-4BF9-4ABC-91A1-AF62CED7F62A}"/>
              </a:ext>
            </a:extLst>
          </p:cNvPr>
          <p:cNvSpPr/>
          <p:nvPr/>
        </p:nvSpPr>
        <p:spPr bwMode="auto">
          <a:xfrm>
            <a:off x="17692121" y="16056445"/>
            <a:ext cx="4786115" cy="1545755"/>
          </a:xfrm>
          <a:prstGeom prst="rect">
            <a:avLst/>
          </a:prstGeom>
          <a:solidFill>
            <a:srgbClr val="FF7C80"/>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Class</a:t>
            </a:r>
          </a:p>
        </p:txBody>
      </p:sp>
      <p:cxnSp>
        <p:nvCxnSpPr>
          <p:cNvPr id="41" name="Straight Arrow Connector 40">
            <a:extLst>
              <a:ext uri="{FF2B5EF4-FFF2-40B4-BE49-F238E27FC236}">
                <a16:creationId xmlns="" xmlns:a16="http://schemas.microsoft.com/office/drawing/2014/main" id="{3200AB7F-0B40-4956-8C16-C2EB1FAC7646}"/>
              </a:ext>
            </a:extLst>
          </p:cNvPr>
          <p:cNvCxnSpPr/>
          <p:nvPr/>
        </p:nvCxnSpPr>
        <p:spPr bwMode="auto">
          <a:xfrm flipV="1">
            <a:off x="20085178" y="11969042"/>
            <a:ext cx="0" cy="4032958"/>
          </a:xfrm>
          <a:prstGeom prst="straightConnector1">
            <a:avLst/>
          </a:prstGeom>
          <a:ln w="76200">
            <a:prstDash val="dash"/>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42" name="Rectangle 41">
            <a:extLst>
              <a:ext uri="{FF2B5EF4-FFF2-40B4-BE49-F238E27FC236}">
                <a16:creationId xmlns="" xmlns:a16="http://schemas.microsoft.com/office/drawing/2014/main" id="{E4FD8FA6-6873-483C-93F9-5C551B4607E8}"/>
              </a:ext>
            </a:extLst>
          </p:cNvPr>
          <p:cNvSpPr/>
          <p:nvPr/>
        </p:nvSpPr>
        <p:spPr bwMode="auto">
          <a:xfrm>
            <a:off x="26505397" y="10363321"/>
            <a:ext cx="4786115" cy="1545755"/>
          </a:xfrm>
          <a:prstGeom prst="rect">
            <a:avLst/>
          </a:prstGeom>
          <a:solidFill>
            <a:schemeClr val="tx2">
              <a:lumMod val="7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Interface</a:t>
            </a:r>
          </a:p>
        </p:txBody>
      </p:sp>
      <p:sp>
        <p:nvSpPr>
          <p:cNvPr id="43" name="Rectangle 42">
            <a:extLst>
              <a:ext uri="{FF2B5EF4-FFF2-40B4-BE49-F238E27FC236}">
                <a16:creationId xmlns="" xmlns:a16="http://schemas.microsoft.com/office/drawing/2014/main" id="{DEEB0BFC-0B96-426E-822B-DB6BD9050794}"/>
              </a:ext>
            </a:extLst>
          </p:cNvPr>
          <p:cNvSpPr/>
          <p:nvPr/>
        </p:nvSpPr>
        <p:spPr bwMode="auto">
          <a:xfrm>
            <a:off x="26505397" y="16056445"/>
            <a:ext cx="4786115" cy="1545755"/>
          </a:xfrm>
          <a:prstGeom prst="rect">
            <a:avLst/>
          </a:prstGeom>
          <a:solidFill>
            <a:schemeClr val="tx2">
              <a:lumMod val="7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6000" b="0" i="0" u="none" strike="noStrike" cap="none" normalizeH="0" baseline="0" dirty="0">
                <a:ln>
                  <a:noFill/>
                </a:ln>
                <a:solidFill>
                  <a:schemeClr val="bg1"/>
                </a:solidFill>
                <a:effectLst/>
                <a:latin typeface="Aharoni" panose="02010803020104030203" pitchFamily="2" charset="-79"/>
                <a:cs typeface="Aharoni" panose="02010803020104030203" pitchFamily="2" charset="-79"/>
              </a:rPr>
              <a:t>Interface</a:t>
            </a:r>
          </a:p>
        </p:txBody>
      </p:sp>
      <p:cxnSp>
        <p:nvCxnSpPr>
          <p:cNvPr id="44" name="Straight Arrow Connector 43">
            <a:extLst>
              <a:ext uri="{FF2B5EF4-FFF2-40B4-BE49-F238E27FC236}">
                <a16:creationId xmlns="" xmlns:a16="http://schemas.microsoft.com/office/drawing/2014/main" id="{C9B07869-5703-4FB1-910E-EDB7596B0F8D}"/>
              </a:ext>
            </a:extLst>
          </p:cNvPr>
          <p:cNvCxnSpPr/>
          <p:nvPr/>
        </p:nvCxnSpPr>
        <p:spPr bwMode="auto">
          <a:xfrm flipV="1">
            <a:off x="28898454" y="11969042"/>
            <a:ext cx="0" cy="4032958"/>
          </a:xfrm>
          <a:prstGeom prst="straightConnector1">
            <a:avLst/>
          </a:prstGeom>
          <a:ln w="76200">
            <a:headEnd type="none" w="sm" len="sm"/>
            <a:tailEnd type="triangle"/>
          </a:ln>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 xmlns:a16="http://schemas.microsoft.com/office/drawing/2014/main" id="{D51D49BA-AA54-476A-BAA1-5F3E869E72AA}"/>
              </a:ext>
            </a:extLst>
          </p:cNvPr>
          <p:cNvSpPr txBox="1"/>
          <p:nvPr/>
        </p:nvSpPr>
        <p:spPr>
          <a:xfrm>
            <a:off x="11230531" y="13782649"/>
            <a:ext cx="3573786" cy="769441"/>
          </a:xfrm>
          <a:prstGeom prst="rect">
            <a:avLst/>
          </a:prstGeom>
          <a:noFill/>
        </p:spPr>
        <p:txBody>
          <a:bodyPr wrap="square" rtlCol="0">
            <a:spAutoFit/>
          </a:bodyPr>
          <a:lstStyle/>
          <a:p>
            <a:r>
              <a:rPr lang="en-IN" sz="4400" dirty="0">
                <a:solidFill>
                  <a:srgbClr val="0A608B"/>
                </a:solidFill>
                <a:latin typeface="Consolas" panose="020B0609020204030204" pitchFamily="49" charset="0"/>
              </a:rPr>
              <a:t>extends</a:t>
            </a:r>
          </a:p>
        </p:txBody>
      </p:sp>
      <p:sp>
        <p:nvSpPr>
          <p:cNvPr id="45" name="TextBox 44">
            <a:extLst>
              <a:ext uri="{FF2B5EF4-FFF2-40B4-BE49-F238E27FC236}">
                <a16:creationId xmlns="" xmlns:a16="http://schemas.microsoft.com/office/drawing/2014/main" id="{0F2AE43F-4EF6-4C9A-92D3-372A35994223}"/>
              </a:ext>
            </a:extLst>
          </p:cNvPr>
          <p:cNvSpPr txBox="1"/>
          <p:nvPr/>
        </p:nvSpPr>
        <p:spPr>
          <a:xfrm>
            <a:off x="28898454" y="13782649"/>
            <a:ext cx="3573786" cy="769441"/>
          </a:xfrm>
          <a:prstGeom prst="rect">
            <a:avLst/>
          </a:prstGeom>
          <a:noFill/>
        </p:spPr>
        <p:txBody>
          <a:bodyPr wrap="square" rtlCol="0">
            <a:spAutoFit/>
          </a:bodyPr>
          <a:lstStyle/>
          <a:p>
            <a:r>
              <a:rPr lang="en-IN" sz="4400" dirty="0">
                <a:solidFill>
                  <a:srgbClr val="0A608B"/>
                </a:solidFill>
                <a:latin typeface="Consolas" panose="020B0609020204030204" pitchFamily="49" charset="0"/>
              </a:rPr>
              <a:t>extends</a:t>
            </a:r>
          </a:p>
        </p:txBody>
      </p:sp>
      <p:sp>
        <p:nvSpPr>
          <p:cNvPr id="46" name="TextBox 45">
            <a:extLst>
              <a:ext uri="{FF2B5EF4-FFF2-40B4-BE49-F238E27FC236}">
                <a16:creationId xmlns="" xmlns:a16="http://schemas.microsoft.com/office/drawing/2014/main" id="{7DCC1D00-7927-4DC2-819E-A0B551ACC828}"/>
              </a:ext>
            </a:extLst>
          </p:cNvPr>
          <p:cNvSpPr txBox="1"/>
          <p:nvPr/>
        </p:nvSpPr>
        <p:spPr>
          <a:xfrm>
            <a:off x="20159651" y="13782649"/>
            <a:ext cx="3573786" cy="769441"/>
          </a:xfrm>
          <a:prstGeom prst="rect">
            <a:avLst/>
          </a:prstGeom>
          <a:noFill/>
        </p:spPr>
        <p:txBody>
          <a:bodyPr wrap="square" rtlCol="0">
            <a:spAutoFit/>
          </a:bodyPr>
          <a:lstStyle/>
          <a:p>
            <a:r>
              <a:rPr lang="en-IN" sz="4400" dirty="0">
                <a:solidFill>
                  <a:srgbClr val="0A608B"/>
                </a:solidFill>
                <a:latin typeface="Consolas" panose="020B0609020204030204" pitchFamily="49" charset="0"/>
              </a:rPr>
              <a:t>implements</a:t>
            </a:r>
          </a:p>
        </p:txBody>
      </p:sp>
      <p:sp>
        <p:nvSpPr>
          <p:cNvPr id="47" name="TextBox 46">
            <a:extLst>
              <a:ext uri="{FF2B5EF4-FFF2-40B4-BE49-F238E27FC236}">
                <a16:creationId xmlns="" xmlns:a16="http://schemas.microsoft.com/office/drawing/2014/main" id="{48D96A62-CD8C-419E-B0B0-382960461E0B}"/>
              </a:ext>
            </a:extLst>
          </p:cNvPr>
          <p:cNvSpPr txBox="1"/>
          <p:nvPr/>
        </p:nvSpPr>
        <p:spPr>
          <a:xfrm>
            <a:off x="7167093" y="8236792"/>
            <a:ext cx="11484448" cy="923330"/>
          </a:xfrm>
          <a:prstGeom prst="rect">
            <a:avLst/>
          </a:prstGeom>
          <a:noFill/>
        </p:spPr>
        <p:txBody>
          <a:bodyPr wrap="square" rtlCol="0">
            <a:spAutoFit/>
          </a:bodyPr>
          <a:lstStyle>
            <a:defPPr>
              <a:defRPr lang="en-US"/>
            </a:defPPr>
            <a:lvl1pPr marL="685800" indent="-685800">
              <a:buClr>
                <a:srgbClr val="E41657"/>
              </a:buClr>
              <a:buFont typeface="Arial" panose="020B0604020202020204" pitchFamily="34" charset="0"/>
              <a:buChar char="•"/>
              <a:defRPr sz="5400">
                <a:solidFill>
                  <a:srgbClr val="000000"/>
                </a:solidFill>
                <a:latin typeface="Lato" panose="020F0502020204030203" pitchFamily="34" charset="0"/>
              </a:defRPr>
            </a:lvl1pPr>
          </a:lstStyle>
          <a:p>
            <a:r>
              <a:rPr lang="en-IN" b="1" dirty="0">
                <a:solidFill>
                  <a:srgbClr val="E41657"/>
                </a:solidFill>
              </a:rPr>
              <a:t>It provides 100% of abstraction</a:t>
            </a:r>
          </a:p>
        </p:txBody>
      </p:sp>
    </p:spTree>
    <p:extLst>
      <p:ext uri="{BB962C8B-B14F-4D97-AF65-F5344CB8AC3E}">
        <p14:creationId xmlns:p14="http://schemas.microsoft.com/office/powerpoint/2010/main" val="3992429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6" grpId="0" animBg="1"/>
      <p:bldP spid="37" grpId="0" animBg="1"/>
      <p:bldP spid="39" grpId="0" animBg="1"/>
      <p:bldP spid="40" grpId="0" animBg="1"/>
      <p:bldP spid="42" grpId="0" animBg="1"/>
      <p:bldP spid="43" grpId="0" animBg="1"/>
      <p:bldP spid="2" grpId="0"/>
      <p:bldP spid="45" grpId="0"/>
      <p:bldP spid="46" grpId="0"/>
      <p:bldP spid="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629400" y="5943600"/>
            <a:ext cx="24841200" cy="1673052"/>
          </a:xfrm>
          <a:noFill/>
          <a:ln w="9525">
            <a:noFill/>
            <a:miter lim="800000"/>
            <a:headEnd/>
            <a:tailEnd/>
          </a:ln>
        </p:spPr>
        <p:txBody>
          <a:bodyPr vert="horz" wrap="square" lIns="50790" tIns="50790" rIns="50790" bIns="50790" numCol="1"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Why are “Interfaces” used?</a:t>
            </a:r>
          </a:p>
        </p:txBody>
      </p:sp>
      <p:sp>
        <p:nvSpPr>
          <p:cNvPr id="3" name="Content Placeholder 2"/>
          <p:cNvSpPr>
            <a:spLocks noGrp="1"/>
          </p:cNvSpPr>
          <p:nvPr>
            <p:ph idx="1"/>
          </p:nvPr>
        </p:nvSpPr>
        <p:spPr>
          <a:xfrm>
            <a:off x="6172200" y="8808639"/>
            <a:ext cx="22631400" cy="6882219"/>
          </a:xfrm>
          <a:noFill/>
        </p:spPr>
        <p:txBody>
          <a:bodyPr wrap="square" rtlCol="0">
            <a:spAutoFit/>
          </a:bodyPr>
          <a:lstStyle/>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Interfaces are used to implement the expected behavior of a system/data types.</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Java does not support multiple inheritance, hence interfaces are implemented.</a:t>
            </a:r>
          </a:p>
        </p:txBody>
      </p:sp>
    </p:spTree>
    <p:extLst>
      <p:ext uri="{BB962C8B-B14F-4D97-AF65-F5344CB8AC3E}">
        <p14:creationId xmlns:p14="http://schemas.microsoft.com/office/powerpoint/2010/main" val="4955351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78BBF490-432D-498E-A947-1371BD172D8D}"/>
              </a:ext>
            </a:extLst>
          </p:cNvPr>
          <p:cNvSpPr>
            <a:spLocks noGrp="1"/>
          </p:cNvSpPr>
          <p:nvPr>
            <p:ph type="title"/>
          </p:nvPr>
        </p:nvSpPr>
        <p:spPr>
          <a:xfrm>
            <a:off x="7315200" y="5410200"/>
            <a:ext cx="20938528" cy="2014928"/>
          </a:xfrm>
          <a:noFill/>
          <a:ln w="9525">
            <a:noFill/>
            <a:miter lim="800000"/>
            <a:headEnd/>
            <a:tailEnd/>
          </a:ln>
        </p:spPr>
        <p:txBody>
          <a:bodyPr vert="horz" wrap="square" lIns="16930" tIns="16930" rIns="16930" bIns="16930" numCol="1" anchor="t" anchorCtr="0" compatLnSpc="1">
            <a:prstTxWarp prst="textNoShape">
              <a:avLst/>
            </a:prstTxWarp>
          </a:bodyPr>
          <a:lstStyle/>
          <a:p>
            <a:r>
              <a:rPr lang="en-IN" sz="11500" dirty="0">
                <a:solidFill>
                  <a:srgbClr val="E61557"/>
                </a:solidFill>
                <a:latin typeface="Lato" panose="020F0502020204030203" pitchFamily="34" charset="0"/>
              </a:rPr>
              <a:t>Object Oriented Programming (OOPs)</a:t>
            </a:r>
          </a:p>
        </p:txBody>
      </p:sp>
      <p:sp>
        <p:nvSpPr>
          <p:cNvPr id="6" name="Rectangle 5"/>
          <p:cNvSpPr/>
          <p:nvPr/>
        </p:nvSpPr>
        <p:spPr>
          <a:xfrm>
            <a:off x="7442919" y="10210800"/>
            <a:ext cx="20810809" cy="1754326"/>
          </a:xfrm>
          <a:prstGeom prst="rect">
            <a:avLst/>
          </a:prstGeom>
        </p:spPr>
        <p:txBody>
          <a:bodyPr wrap="square">
            <a:spAutoFit/>
          </a:bodyPr>
          <a:lstStyle/>
          <a:p>
            <a:pPr defTabSz="228600">
              <a:spcBef>
                <a:spcPct val="20000"/>
              </a:spcBef>
              <a:buClr>
                <a:srgbClr val="FF0000"/>
              </a:buClr>
            </a:pPr>
            <a:r>
              <a:rPr lang="en-IN" sz="5400" b="1" dirty="0">
                <a:solidFill>
                  <a:srgbClr val="000000"/>
                </a:solidFill>
                <a:latin typeface="Lato" panose="020F0502020204030203" pitchFamily="34" charset="0"/>
              </a:rPr>
              <a:t>Object-Oriented Programming</a:t>
            </a:r>
            <a:r>
              <a:rPr lang="en-IN" sz="5400" dirty="0">
                <a:solidFill>
                  <a:srgbClr val="000000"/>
                </a:solidFill>
                <a:latin typeface="Lato" panose="020F0502020204030203" pitchFamily="34" charset="0"/>
              </a:rPr>
              <a:t> is a methodology or paradigm to design a program using Classes and Objects</a:t>
            </a:r>
          </a:p>
        </p:txBody>
      </p:sp>
    </p:spTree>
    <p:extLst>
      <p:ext uri="{BB962C8B-B14F-4D97-AF65-F5344CB8AC3E}">
        <p14:creationId xmlns:p14="http://schemas.microsoft.com/office/powerpoint/2010/main" val="93824530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3" name="Content Placeholder 2"/>
          <p:cNvSpPr>
            <a:spLocks noGrp="1"/>
          </p:cNvSpPr>
          <p:nvPr>
            <p:ph idx="1"/>
          </p:nvPr>
        </p:nvSpPr>
        <p:spPr/>
        <p:txBody>
          <a:bodyPr>
            <a:normAutofit fontScale="25000" lnSpcReduction="20000"/>
          </a:bodyPr>
          <a:lstStyle/>
          <a:p>
            <a:pPr>
              <a:buNone/>
            </a:pPr>
            <a:endParaRPr lang="en-US" dirty="0" smtClean="0"/>
          </a:p>
          <a:p>
            <a:pPr>
              <a:buNone/>
            </a:pPr>
            <a:endParaRPr lang="en-US" dirty="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p>
          <a:p>
            <a:pPr>
              <a:buNone/>
            </a:pPr>
            <a:r>
              <a:rPr lang="en-US" dirty="0" smtClean="0"/>
              <a:t>                                        </a:t>
            </a:r>
            <a:endParaRPr lang="en-US" dirty="0"/>
          </a:p>
        </p:txBody>
      </p:sp>
      <p:sp>
        <p:nvSpPr>
          <p:cNvPr id="4" name="Oval 3"/>
          <p:cNvSpPr/>
          <p:nvPr/>
        </p:nvSpPr>
        <p:spPr>
          <a:xfrm>
            <a:off x="10287000" y="2971800"/>
            <a:ext cx="3657600" cy="297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t>Class</a:t>
            </a:r>
          </a:p>
        </p:txBody>
      </p:sp>
      <p:sp>
        <p:nvSpPr>
          <p:cNvPr id="5" name="Oval 4"/>
          <p:cNvSpPr/>
          <p:nvPr/>
        </p:nvSpPr>
        <p:spPr>
          <a:xfrm>
            <a:off x="21717000" y="2971800"/>
            <a:ext cx="3200400" cy="297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t>Class </a:t>
            </a:r>
          </a:p>
        </p:txBody>
      </p:sp>
      <p:sp>
        <p:nvSpPr>
          <p:cNvPr id="6" name="Oval 5"/>
          <p:cNvSpPr/>
          <p:nvPr/>
        </p:nvSpPr>
        <p:spPr>
          <a:xfrm>
            <a:off x="16230600" y="8001000"/>
            <a:ext cx="3429000" cy="297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t>Class</a:t>
            </a:r>
          </a:p>
        </p:txBody>
      </p:sp>
      <p:sp>
        <p:nvSpPr>
          <p:cNvPr id="7" name="Oval 6"/>
          <p:cNvSpPr/>
          <p:nvPr/>
        </p:nvSpPr>
        <p:spPr>
          <a:xfrm>
            <a:off x="9829800" y="12801600"/>
            <a:ext cx="34290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endParaRPr lang="en-US"/>
          </a:p>
        </p:txBody>
      </p:sp>
      <p:sp>
        <p:nvSpPr>
          <p:cNvPr id="8" name="Oval 7"/>
          <p:cNvSpPr/>
          <p:nvPr/>
        </p:nvSpPr>
        <p:spPr>
          <a:xfrm>
            <a:off x="22860000" y="12801600"/>
            <a:ext cx="34290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endParaRPr lang="en-US"/>
          </a:p>
        </p:txBody>
      </p:sp>
      <p:cxnSp>
        <p:nvCxnSpPr>
          <p:cNvPr id="10" name="Straight Arrow Connector 9"/>
          <p:cNvCxnSpPr/>
          <p:nvPr/>
        </p:nvCxnSpPr>
        <p:spPr>
          <a:xfrm flipH="1" flipV="1">
            <a:off x="13944600" y="4800600"/>
            <a:ext cx="2743200" cy="3657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7"/>
          </p:cNvCxnSpPr>
          <p:nvPr/>
        </p:nvCxnSpPr>
        <p:spPr>
          <a:xfrm flipV="1">
            <a:off x="19157438" y="5029200"/>
            <a:ext cx="2559567" cy="34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Multiply 10"/>
          <p:cNvSpPr/>
          <p:nvPr/>
        </p:nvSpPr>
        <p:spPr>
          <a:xfrm>
            <a:off x="19202400" y="5943600"/>
            <a:ext cx="2514600" cy="16002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endParaRPr lang="en-US" dirty="0">
              <a:solidFill>
                <a:srgbClr val="FF0000"/>
              </a:solidFill>
            </a:endParaRPr>
          </a:p>
        </p:txBody>
      </p:sp>
      <p:cxnSp>
        <p:nvCxnSpPr>
          <p:cNvPr id="14" name="Straight Arrow Connector 13"/>
          <p:cNvCxnSpPr>
            <a:endCxn id="7" idx="7"/>
          </p:cNvCxnSpPr>
          <p:nvPr/>
        </p:nvCxnSpPr>
        <p:spPr>
          <a:xfrm flipH="1">
            <a:off x="12756638" y="10058405"/>
            <a:ext cx="3473967" cy="31449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431000" y="10287000"/>
            <a:ext cx="3657600" cy="3200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Circular Arrow 19"/>
          <p:cNvSpPr/>
          <p:nvPr/>
        </p:nvSpPr>
        <p:spPr>
          <a:xfrm flipH="1" flipV="1">
            <a:off x="13944600" y="8229600"/>
            <a:ext cx="7315200" cy="662940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endParaRPr lang="en-US">
              <a:solidFill>
                <a:schemeClr val="tx1"/>
              </a:solidFill>
            </a:endParaRPr>
          </a:p>
        </p:txBody>
      </p:sp>
      <p:sp>
        <p:nvSpPr>
          <p:cNvPr id="23" name="TextBox 22"/>
          <p:cNvSpPr txBox="1"/>
          <p:nvPr/>
        </p:nvSpPr>
        <p:spPr>
          <a:xfrm>
            <a:off x="17145000" y="14630400"/>
            <a:ext cx="682376" cy="553998"/>
          </a:xfrm>
          <a:prstGeom prst="rect">
            <a:avLst/>
          </a:prstGeom>
          <a:noFill/>
        </p:spPr>
        <p:txBody>
          <a:bodyPr wrap="none" lIns="274320" tIns="137160" rIns="274320" bIns="137160" rtlCol="0">
            <a:spAutoFit/>
          </a:bodyPr>
          <a:lstStyle/>
          <a:p>
            <a:r>
              <a:rPr lang="en-US" dirty="0">
                <a:latin typeface="Lato" panose="020F0502020204030203" pitchFamily="34" charset="0"/>
              </a:rPr>
              <a:t>n</a:t>
            </a:r>
          </a:p>
        </p:txBody>
      </p:sp>
      <p:sp>
        <p:nvSpPr>
          <p:cNvPr id="24" name="TextBox 23"/>
          <p:cNvSpPr txBox="1"/>
          <p:nvPr/>
        </p:nvSpPr>
        <p:spPr>
          <a:xfrm>
            <a:off x="9144000" y="16459200"/>
            <a:ext cx="5029200" cy="553998"/>
          </a:xfrm>
          <a:prstGeom prst="rect">
            <a:avLst/>
          </a:prstGeom>
          <a:noFill/>
        </p:spPr>
        <p:txBody>
          <a:bodyPr wrap="square" lIns="274320" tIns="137160" rIns="274320" bIns="137160" rtlCol="0">
            <a:spAutoFit/>
          </a:bodyPr>
          <a:lstStyle/>
          <a:p>
            <a:r>
              <a:rPr lang="en-US" dirty="0">
                <a:latin typeface="Lato" panose="020F0502020204030203" pitchFamily="34" charset="0"/>
              </a:rPr>
              <a:t>       interface</a:t>
            </a:r>
          </a:p>
        </p:txBody>
      </p:sp>
      <p:sp>
        <p:nvSpPr>
          <p:cNvPr id="25" name="TextBox 24"/>
          <p:cNvSpPr txBox="1"/>
          <p:nvPr/>
        </p:nvSpPr>
        <p:spPr>
          <a:xfrm>
            <a:off x="23220207" y="16230600"/>
            <a:ext cx="1439344" cy="553998"/>
          </a:xfrm>
          <a:prstGeom prst="rect">
            <a:avLst/>
          </a:prstGeom>
          <a:noFill/>
        </p:spPr>
        <p:txBody>
          <a:bodyPr wrap="none" lIns="274320" tIns="137160" rIns="274320" bIns="137160" rtlCol="0">
            <a:spAutoFit/>
          </a:bodyPr>
          <a:lstStyle/>
          <a:p>
            <a:r>
              <a:rPr lang="en-US" dirty="0">
                <a:latin typeface="Lato" panose="020F0502020204030203" pitchFamily="34" charset="0"/>
              </a:rPr>
              <a:t>interface</a:t>
            </a:r>
          </a:p>
        </p:txBody>
      </p:sp>
    </p:spTree>
    <p:extLst>
      <p:ext uri="{BB962C8B-B14F-4D97-AF65-F5344CB8AC3E}">
        <p14:creationId xmlns:p14="http://schemas.microsoft.com/office/powerpoint/2010/main" val="26024406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916782" y="1828800"/>
            <a:ext cx="8686800" cy="2147886"/>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Interface </a:t>
            </a:r>
          </a:p>
        </p:txBody>
      </p:sp>
      <p:sp>
        <p:nvSpPr>
          <p:cNvPr id="3" name="Content Placeholder 2"/>
          <p:cNvSpPr>
            <a:spLocks noGrp="1"/>
          </p:cNvSpPr>
          <p:nvPr>
            <p:ph idx="1"/>
          </p:nvPr>
        </p:nvSpPr>
        <p:spPr>
          <a:xfrm>
            <a:off x="6858000" y="4572002"/>
            <a:ext cx="23774400" cy="20974973"/>
          </a:xfrm>
          <a:noFill/>
        </p:spPr>
        <p:txBody>
          <a:bodyPr vert="horz" wrap="square" lIns="274320" tIns="137160" rIns="274320" bIns="137160" rtlCol="0">
            <a:spAutoFit/>
          </a:bodyPr>
          <a:lstStyle/>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An interface has a set of method declarations.</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It does not have the method body but only method declaration.</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To use an interface in a class, “implements” keyword is used.</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In case you don’t override all the methods in the class the class has to be defined as abstract.</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An interface is same as class except class can be instantiated but interface cannot be.</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An interface can be defined by using interface keyword and the name of the  interface.</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p:txBody>
      </p:sp>
    </p:spTree>
    <p:extLst>
      <p:ext uri="{BB962C8B-B14F-4D97-AF65-F5344CB8AC3E}">
        <p14:creationId xmlns:p14="http://schemas.microsoft.com/office/powerpoint/2010/main" val="40260794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3" name="Content Placeholder 2"/>
          <p:cNvSpPr>
            <a:spLocks noGrp="1"/>
          </p:cNvSpPr>
          <p:nvPr>
            <p:ph idx="1"/>
          </p:nvPr>
        </p:nvSpPr>
        <p:spPr>
          <a:xfrm>
            <a:off x="5943600" y="914405"/>
            <a:ext cx="24688800" cy="2893948"/>
          </a:xfrm>
        </p:spPr>
        <p:txBody>
          <a:bodyPr/>
          <a:lstStyle/>
          <a:p>
            <a:pPr>
              <a:buNone/>
            </a:pPr>
            <a:endParaRPr lang="en-US" dirty="0" smtClean="0"/>
          </a:p>
          <a:p>
            <a:pPr>
              <a:buNone/>
            </a:pPr>
            <a:endParaRPr lang="en-US" dirty="0"/>
          </a:p>
        </p:txBody>
      </p:sp>
      <p:sp>
        <p:nvSpPr>
          <p:cNvPr id="4" name="Rectangle 3"/>
          <p:cNvSpPr/>
          <p:nvPr/>
        </p:nvSpPr>
        <p:spPr>
          <a:xfrm>
            <a:off x="8686800" y="2057400"/>
            <a:ext cx="80010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b="1" dirty="0">
                <a:latin typeface="Lato" panose="020F0502020204030203" pitchFamily="34" charset="0"/>
              </a:rPr>
              <a:t>INTERFACE</a:t>
            </a:r>
          </a:p>
        </p:txBody>
      </p:sp>
      <p:cxnSp>
        <p:nvCxnSpPr>
          <p:cNvPr id="6" name="Straight Arrow Connector 5"/>
          <p:cNvCxnSpPr/>
          <p:nvPr/>
        </p:nvCxnSpPr>
        <p:spPr>
          <a:xfrm flipH="1">
            <a:off x="16687800" y="3200400"/>
            <a:ext cx="525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602203" y="2286000"/>
            <a:ext cx="1747045" cy="553998"/>
          </a:xfrm>
          <a:prstGeom prst="rect">
            <a:avLst/>
          </a:prstGeom>
          <a:noFill/>
        </p:spPr>
        <p:txBody>
          <a:bodyPr wrap="none" lIns="274320" tIns="137160" rIns="274320" bIns="137160" rtlCol="0">
            <a:spAutoFit/>
          </a:bodyPr>
          <a:lstStyle/>
          <a:p>
            <a:r>
              <a:rPr lang="en-US" dirty="0">
                <a:latin typeface="Lato" panose="020F0502020204030203" pitchFamily="34" charset="0"/>
              </a:rPr>
              <a:t>Implements</a:t>
            </a:r>
          </a:p>
        </p:txBody>
      </p:sp>
      <p:sp>
        <p:nvSpPr>
          <p:cNvPr id="10" name="Rounded Rectangle 9"/>
          <p:cNvSpPr/>
          <p:nvPr/>
        </p:nvSpPr>
        <p:spPr>
          <a:xfrm>
            <a:off x="22402800" y="2286000"/>
            <a:ext cx="70866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Class</a:t>
            </a:r>
          </a:p>
        </p:txBody>
      </p:sp>
      <p:sp>
        <p:nvSpPr>
          <p:cNvPr id="11" name="Rectangle 10"/>
          <p:cNvSpPr/>
          <p:nvPr/>
        </p:nvSpPr>
        <p:spPr>
          <a:xfrm>
            <a:off x="9144000" y="6858000"/>
            <a:ext cx="6629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 Method1();</a:t>
            </a:r>
          </a:p>
        </p:txBody>
      </p:sp>
      <p:sp>
        <p:nvSpPr>
          <p:cNvPr id="12" name="Rectangle 11"/>
          <p:cNvSpPr/>
          <p:nvPr/>
        </p:nvSpPr>
        <p:spPr>
          <a:xfrm>
            <a:off x="9144000" y="9372600"/>
            <a:ext cx="6629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 Method2();</a:t>
            </a:r>
          </a:p>
        </p:txBody>
      </p:sp>
      <p:sp>
        <p:nvSpPr>
          <p:cNvPr id="13" name="Rectangle 12"/>
          <p:cNvSpPr/>
          <p:nvPr/>
        </p:nvSpPr>
        <p:spPr>
          <a:xfrm>
            <a:off x="9144000" y="12115800"/>
            <a:ext cx="6629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 Method3();</a:t>
            </a:r>
          </a:p>
        </p:txBody>
      </p:sp>
      <p:sp>
        <p:nvSpPr>
          <p:cNvPr id="14" name="Rounded Rectangle 13"/>
          <p:cNvSpPr/>
          <p:nvPr/>
        </p:nvSpPr>
        <p:spPr>
          <a:xfrm>
            <a:off x="22402800" y="5943600"/>
            <a:ext cx="8686800" cy="411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abstractMethod1()</a:t>
            </a:r>
          </a:p>
          <a:p>
            <a:pPr algn="ctr"/>
            <a:r>
              <a:rPr lang="en-US" dirty="0">
                <a:latin typeface="Lato" panose="020F0502020204030203" pitchFamily="34" charset="0"/>
              </a:rPr>
              <a:t> {</a:t>
            </a:r>
          </a:p>
          <a:p>
            <a:pPr algn="ctr"/>
            <a:r>
              <a:rPr lang="en-US" dirty="0">
                <a:latin typeface="Lato" panose="020F0502020204030203" pitchFamily="34" charset="0"/>
              </a:rPr>
              <a:t>_______</a:t>
            </a:r>
          </a:p>
          <a:p>
            <a:pPr algn="ctr"/>
            <a:r>
              <a:rPr lang="en-US" dirty="0">
                <a:latin typeface="Lato" panose="020F0502020204030203" pitchFamily="34" charset="0"/>
              </a:rPr>
              <a:t>______ }</a:t>
            </a:r>
          </a:p>
          <a:p>
            <a:pPr algn="ctr"/>
            <a:endParaRPr lang="en-US" dirty="0">
              <a:latin typeface="Lato" panose="020F0502020204030203" pitchFamily="34" charset="0"/>
            </a:endParaRPr>
          </a:p>
        </p:txBody>
      </p:sp>
      <p:sp>
        <p:nvSpPr>
          <p:cNvPr id="15" name="Rounded Rectangle 14"/>
          <p:cNvSpPr/>
          <p:nvPr/>
        </p:nvSpPr>
        <p:spPr>
          <a:xfrm>
            <a:off x="22174200" y="10515600"/>
            <a:ext cx="8686800" cy="411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abstractMethod2()</a:t>
            </a:r>
          </a:p>
          <a:p>
            <a:pPr algn="ctr"/>
            <a:r>
              <a:rPr lang="en-US" dirty="0">
                <a:latin typeface="Lato" panose="020F0502020204030203" pitchFamily="34" charset="0"/>
              </a:rPr>
              <a:t>{</a:t>
            </a:r>
          </a:p>
          <a:p>
            <a:pPr algn="ctr"/>
            <a:r>
              <a:rPr lang="en-US" dirty="0">
                <a:latin typeface="Lato" panose="020F0502020204030203" pitchFamily="34" charset="0"/>
              </a:rPr>
              <a:t>_______</a:t>
            </a:r>
          </a:p>
          <a:p>
            <a:pPr algn="ctr"/>
            <a:r>
              <a:rPr lang="en-US" dirty="0">
                <a:latin typeface="Lato" panose="020F0502020204030203" pitchFamily="34" charset="0"/>
              </a:rPr>
              <a:t>______ }</a:t>
            </a:r>
          </a:p>
          <a:p>
            <a:pPr algn="ctr"/>
            <a:endParaRPr lang="en-US" dirty="0">
              <a:latin typeface="Lato" panose="020F0502020204030203" pitchFamily="34" charset="0"/>
            </a:endParaRPr>
          </a:p>
        </p:txBody>
      </p:sp>
      <p:sp>
        <p:nvSpPr>
          <p:cNvPr id="16" name="Rounded Rectangle 15"/>
          <p:cNvSpPr/>
          <p:nvPr/>
        </p:nvSpPr>
        <p:spPr>
          <a:xfrm>
            <a:off x="22402800" y="15316200"/>
            <a:ext cx="8686800" cy="411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abstractMethod3()</a:t>
            </a:r>
          </a:p>
          <a:p>
            <a:pPr algn="ctr"/>
            <a:r>
              <a:rPr lang="en-US" dirty="0">
                <a:latin typeface="Lato" panose="020F0502020204030203" pitchFamily="34" charset="0"/>
              </a:rPr>
              <a:t>{</a:t>
            </a:r>
          </a:p>
          <a:p>
            <a:pPr algn="ctr"/>
            <a:r>
              <a:rPr lang="en-US" dirty="0">
                <a:latin typeface="Lato" panose="020F0502020204030203" pitchFamily="34" charset="0"/>
              </a:rPr>
              <a:t>_______</a:t>
            </a:r>
          </a:p>
          <a:p>
            <a:pPr algn="ctr"/>
            <a:r>
              <a:rPr lang="en-US" dirty="0">
                <a:latin typeface="Lato" panose="020F0502020204030203" pitchFamily="34" charset="0"/>
              </a:rPr>
              <a:t>______ }</a:t>
            </a:r>
          </a:p>
          <a:p>
            <a:pPr algn="ctr"/>
            <a:endParaRPr lang="en-US" dirty="0">
              <a:latin typeface="Lato" panose="020F0502020204030203" pitchFamily="34" charset="0"/>
            </a:endParaRPr>
          </a:p>
        </p:txBody>
      </p:sp>
    </p:spTree>
    <p:extLst>
      <p:ext uri="{BB962C8B-B14F-4D97-AF65-F5344CB8AC3E}">
        <p14:creationId xmlns:p14="http://schemas.microsoft.com/office/powerpoint/2010/main" val="31882069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7086600" y="5715000"/>
            <a:ext cx="24536400" cy="2147886"/>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Where do we use interfaces ?</a:t>
            </a:r>
          </a:p>
        </p:txBody>
      </p:sp>
      <p:sp>
        <p:nvSpPr>
          <p:cNvPr id="3" name="Content Placeholder 2"/>
          <p:cNvSpPr>
            <a:spLocks noGrp="1"/>
          </p:cNvSpPr>
          <p:nvPr>
            <p:ph idx="1"/>
          </p:nvPr>
        </p:nvSpPr>
        <p:spPr>
          <a:xfrm>
            <a:off x="6858000" y="8001000"/>
            <a:ext cx="24917400" cy="8510022"/>
          </a:xfrm>
          <a:noFill/>
        </p:spPr>
        <p:txBody>
          <a:bodyPr vert="horz" wrap="square" lIns="274320" tIns="137160" rIns="274320" bIns="137160" rtlCol="0">
            <a:spAutoFit/>
          </a:bodyPr>
          <a:lstStyle/>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Any system which needs the expected functionality, requires interfaces.</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For example , 2 basic functions of a bank is deposit and withdraw . </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indent="0">
              <a:spcBef>
                <a:spcPct val="0"/>
              </a:spcBef>
              <a:buClr>
                <a:srgbClr val="EE0060"/>
              </a:buClr>
            </a:pPr>
            <a:r>
              <a:rPr lang="en-US" sz="6000" b="1" dirty="0">
                <a:solidFill>
                  <a:srgbClr val="000000"/>
                </a:solidFill>
                <a:latin typeface="Lato" panose="020F0502020204030203" pitchFamily="34" charset="0"/>
                <a:cs typeface="Aharoni" panose="02010803020104030203" pitchFamily="2" charset="-79"/>
              </a:rPr>
              <a:t>These two functions can be part of interfaces for banking applications.</a:t>
            </a:r>
          </a:p>
        </p:txBody>
      </p:sp>
    </p:spTree>
    <p:extLst>
      <p:ext uri="{BB962C8B-B14F-4D97-AF65-F5344CB8AC3E}">
        <p14:creationId xmlns:p14="http://schemas.microsoft.com/office/powerpoint/2010/main" val="209188138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858000" y="1600200"/>
            <a:ext cx="22555200" cy="2147886"/>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A Program on Interface</a:t>
            </a:r>
          </a:p>
        </p:txBody>
      </p:sp>
      <p:pic>
        <p:nvPicPr>
          <p:cNvPr id="4" name="Content Placeholder 3"/>
          <p:cNvPicPr>
            <a:picLocks noGrp="1"/>
          </p:cNvPicPr>
          <p:nvPr>
            <p:ph idx="1"/>
          </p:nvPr>
        </p:nvPicPr>
        <p:blipFill>
          <a:blip r:embed="rId3" cstate="print"/>
          <a:srcRect/>
          <a:stretch>
            <a:fillRect/>
          </a:stretch>
        </p:blipFill>
        <p:spPr bwMode="auto">
          <a:xfrm>
            <a:off x="6924803" y="4734332"/>
            <a:ext cx="24150255" cy="13577889"/>
          </a:xfrm>
          <a:prstGeom prst="rect">
            <a:avLst/>
          </a:prstGeom>
          <a:noFill/>
          <a:ln w="9525">
            <a:noFill/>
            <a:miter lim="800000"/>
            <a:headEnd/>
            <a:tailEnd/>
          </a:ln>
        </p:spPr>
      </p:pic>
      <p:cxnSp>
        <p:nvCxnSpPr>
          <p:cNvPr id="6" name="Straight Connector 5"/>
          <p:cNvCxnSpPr/>
          <p:nvPr/>
        </p:nvCxnSpPr>
        <p:spPr>
          <a:xfrm>
            <a:off x="6884127" y="5648727"/>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84127" y="5648727"/>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27" y="6563127"/>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456127" y="5648727"/>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456127" y="6105927"/>
            <a:ext cx="1554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000927" y="6105927"/>
            <a:ext cx="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7856927" y="8620527"/>
            <a:ext cx="914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599127" y="8163327"/>
            <a:ext cx="525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2599127" y="8163327"/>
            <a:ext cx="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599127" y="9077727"/>
            <a:ext cx="525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7856927" y="8163327"/>
            <a:ext cx="0" cy="914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15117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858000" y="4572000"/>
            <a:ext cx="16992600" cy="2147886"/>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Interfaces (Contd.)</a:t>
            </a:r>
          </a:p>
        </p:txBody>
      </p:sp>
      <p:sp>
        <p:nvSpPr>
          <p:cNvPr id="3" name="Content Placeholder 2"/>
          <p:cNvSpPr>
            <a:spLocks noGrp="1"/>
          </p:cNvSpPr>
          <p:nvPr>
            <p:ph idx="1"/>
          </p:nvPr>
        </p:nvSpPr>
        <p:spPr>
          <a:xfrm>
            <a:off x="6629400" y="7315203"/>
            <a:ext cx="24003000" cy="8510022"/>
          </a:xfrm>
          <a:noFill/>
        </p:spPr>
        <p:txBody>
          <a:bodyPr vert="horz" wrap="square" lIns="274320" tIns="137160" rIns="274320" bIns="137160" rtlCol="0">
            <a:spAutoFit/>
          </a:bodyPr>
          <a:lstStyle/>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Attributes can be defined in interfaces.</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These attributes can be used in the implemented class.</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The attribute values can’t be changed in the class as it acts like final variables.</a:t>
            </a:r>
          </a:p>
        </p:txBody>
      </p:sp>
    </p:spTree>
    <p:extLst>
      <p:ext uri="{BB962C8B-B14F-4D97-AF65-F5344CB8AC3E}">
        <p14:creationId xmlns:p14="http://schemas.microsoft.com/office/powerpoint/2010/main" val="31966073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3" name="Content Placeholder 2"/>
          <p:cNvSpPr>
            <a:spLocks noGrp="1"/>
          </p:cNvSpPr>
          <p:nvPr>
            <p:ph idx="1"/>
          </p:nvPr>
        </p:nvSpPr>
        <p:spPr>
          <a:xfrm>
            <a:off x="7315200" y="685800"/>
            <a:ext cx="24688800" cy="18745200"/>
          </a:xfrm>
        </p:spPr>
        <p:txBody>
          <a:bodyPr>
            <a:normAutofit fontScale="25000" lnSpcReduction="20000"/>
          </a:bodyPr>
          <a:lstStyle/>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r>
              <a:rPr lang="en-US" dirty="0" smtClean="0">
                <a:latin typeface="Lato" panose="020F0502020204030203" pitchFamily="34" charset="0"/>
              </a:rPr>
              <a:t>                    </a:t>
            </a:r>
          </a:p>
          <a:p>
            <a:pPr>
              <a:buNone/>
            </a:pPr>
            <a:r>
              <a:rPr lang="en-US" dirty="0" smtClean="0">
                <a:latin typeface="Lato" panose="020F0502020204030203" pitchFamily="34" charset="0"/>
              </a:rPr>
              <a:t>                    </a:t>
            </a: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r>
              <a:rPr lang="en-US" dirty="0" smtClean="0">
                <a:latin typeface="Lato" panose="020F0502020204030203" pitchFamily="34" charset="0"/>
              </a:rPr>
              <a:t>                                                     </a:t>
            </a:r>
          </a:p>
          <a:p>
            <a:pPr>
              <a:buNone/>
            </a:pPr>
            <a:r>
              <a:rPr lang="en-US" dirty="0" smtClean="0">
                <a:latin typeface="Lato" panose="020F0502020204030203" pitchFamily="34" charset="0"/>
              </a:rPr>
              <a:t>                                       </a:t>
            </a: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endParaRPr lang="en-US" dirty="0" smtClean="0">
              <a:latin typeface="Lato" panose="020F0502020204030203" pitchFamily="34" charset="0"/>
            </a:endParaRPr>
          </a:p>
          <a:p>
            <a:pPr>
              <a:buNone/>
            </a:pPr>
            <a:r>
              <a:rPr lang="en-US" dirty="0" smtClean="0">
                <a:latin typeface="Lato" panose="020F0502020204030203" pitchFamily="34" charset="0"/>
              </a:rPr>
              <a:t>                                                                             </a:t>
            </a:r>
          </a:p>
          <a:p>
            <a:pPr>
              <a:buNone/>
            </a:pPr>
            <a:r>
              <a:rPr lang="en-US" sz="15000" dirty="0">
                <a:latin typeface="Lato" panose="020F0502020204030203" pitchFamily="34" charset="0"/>
              </a:rPr>
              <a:t>    class extending an Abstract class which implements an interface.                                             </a:t>
            </a:r>
          </a:p>
        </p:txBody>
      </p:sp>
      <p:sp>
        <p:nvSpPr>
          <p:cNvPr id="4" name="Rectangle 3"/>
          <p:cNvSpPr/>
          <p:nvPr/>
        </p:nvSpPr>
        <p:spPr>
          <a:xfrm>
            <a:off x="8001000" y="1143000"/>
            <a:ext cx="52578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Class</a:t>
            </a:r>
          </a:p>
        </p:txBody>
      </p:sp>
      <p:cxnSp>
        <p:nvCxnSpPr>
          <p:cNvPr id="6" name="Straight Arrow Connector 5"/>
          <p:cNvCxnSpPr/>
          <p:nvPr/>
        </p:nvCxnSpPr>
        <p:spPr>
          <a:xfrm>
            <a:off x="13258800" y="2286000"/>
            <a:ext cx="3886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258803" y="1143000"/>
            <a:ext cx="3708708" cy="1015662"/>
          </a:xfrm>
          <a:prstGeom prst="rect">
            <a:avLst/>
          </a:prstGeom>
          <a:noFill/>
        </p:spPr>
        <p:txBody>
          <a:bodyPr wrap="none" lIns="274320" tIns="137160" rIns="274320" bIns="137160" rtlCol="0">
            <a:spAutoFit/>
          </a:bodyPr>
          <a:lstStyle/>
          <a:p>
            <a:r>
              <a:rPr lang="en-US" sz="4800" dirty="0">
                <a:latin typeface="Lato" panose="020F0502020204030203" pitchFamily="34" charset="0"/>
              </a:rPr>
              <a:t>implements</a:t>
            </a:r>
          </a:p>
        </p:txBody>
      </p:sp>
      <p:sp>
        <p:nvSpPr>
          <p:cNvPr id="8" name="Rectangle 7"/>
          <p:cNvSpPr/>
          <p:nvPr/>
        </p:nvSpPr>
        <p:spPr>
          <a:xfrm>
            <a:off x="17145000" y="1143000"/>
            <a:ext cx="50292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interface</a:t>
            </a:r>
          </a:p>
        </p:txBody>
      </p:sp>
      <p:sp>
        <p:nvSpPr>
          <p:cNvPr id="9" name="Rectangle 8"/>
          <p:cNvSpPr/>
          <p:nvPr/>
        </p:nvSpPr>
        <p:spPr>
          <a:xfrm>
            <a:off x="7543800" y="8229600"/>
            <a:ext cx="48006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interface</a:t>
            </a:r>
          </a:p>
        </p:txBody>
      </p:sp>
      <p:sp>
        <p:nvSpPr>
          <p:cNvPr id="10" name="Donut 9"/>
          <p:cNvSpPr/>
          <p:nvPr/>
        </p:nvSpPr>
        <p:spPr>
          <a:xfrm>
            <a:off x="12344400" y="9144000"/>
            <a:ext cx="685800" cy="6858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endParaRPr lang="en-US">
              <a:solidFill>
                <a:schemeClr val="tx1"/>
              </a:solidFill>
            </a:endParaRPr>
          </a:p>
        </p:txBody>
      </p:sp>
      <p:sp>
        <p:nvSpPr>
          <p:cNvPr id="13" name="TextBox 12"/>
          <p:cNvSpPr txBox="1"/>
          <p:nvPr/>
        </p:nvSpPr>
        <p:spPr>
          <a:xfrm>
            <a:off x="8458203" y="5257800"/>
            <a:ext cx="3838513" cy="553998"/>
          </a:xfrm>
          <a:prstGeom prst="rect">
            <a:avLst/>
          </a:prstGeom>
          <a:noFill/>
        </p:spPr>
        <p:txBody>
          <a:bodyPr wrap="none" lIns="274320" tIns="137160" rIns="274320" bIns="137160" rtlCol="0">
            <a:spAutoFit/>
          </a:bodyPr>
          <a:lstStyle/>
          <a:p>
            <a:r>
              <a:rPr lang="en-US" dirty="0">
                <a:latin typeface="Lato" panose="020F0502020204030203" pitchFamily="34" charset="0"/>
              </a:rPr>
              <a:t>Class implementing an interface</a:t>
            </a:r>
          </a:p>
        </p:txBody>
      </p:sp>
      <p:cxnSp>
        <p:nvCxnSpPr>
          <p:cNvPr id="21" name="Straight Connector 20"/>
          <p:cNvCxnSpPr/>
          <p:nvPr/>
        </p:nvCxnSpPr>
        <p:spPr>
          <a:xfrm>
            <a:off x="13030200" y="9372600"/>
            <a:ext cx="4114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7373600" y="8229600"/>
            <a:ext cx="59436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Abstract Class</a:t>
            </a:r>
          </a:p>
        </p:txBody>
      </p:sp>
      <p:sp>
        <p:nvSpPr>
          <p:cNvPr id="23" name="TextBox 22"/>
          <p:cNvSpPr txBox="1"/>
          <p:nvPr/>
        </p:nvSpPr>
        <p:spPr>
          <a:xfrm>
            <a:off x="13258803" y="8229600"/>
            <a:ext cx="3708708" cy="1015662"/>
          </a:xfrm>
          <a:prstGeom prst="rect">
            <a:avLst/>
          </a:prstGeom>
          <a:noFill/>
        </p:spPr>
        <p:txBody>
          <a:bodyPr wrap="none" lIns="274320" tIns="137160" rIns="274320" bIns="137160" rtlCol="0">
            <a:spAutoFit/>
          </a:bodyPr>
          <a:lstStyle/>
          <a:p>
            <a:r>
              <a:rPr lang="en-US" sz="4800" dirty="0">
                <a:latin typeface="Lato" panose="020F0502020204030203" pitchFamily="34" charset="0"/>
              </a:rPr>
              <a:t>implements</a:t>
            </a:r>
          </a:p>
        </p:txBody>
      </p:sp>
      <p:cxnSp>
        <p:nvCxnSpPr>
          <p:cNvPr id="25" name="Straight Arrow Connector 24"/>
          <p:cNvCxnSpPr/>
          <p:nvPr/>
        </p:nvCxnSpPr>
        <p:spPr>
          <a:xfrm flipV="1">
            <a:off x="20574000" y="10972800"/>
            <a:ext cx="0" cy="297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636850" y="11932869"/>
            <a:ext cx="2709937" cy="1015663"/>
          </a:xfrm>
          <a:prstGeom prst="rect">
            <a:avLst/>
          </a:prstGeom>
          <a:noFill/>
        </p:spPr>
        <p:txBody>
          <a:bodyPr wrap="none" lIns="274320" tIns="137160" rIns="274320" bIns="137160" rtlCol="0">
            <a:spAutoFit/>
          </a:bodyPr>
          <a:lstStyle/>
          <a:p>
            <a:r>
              <a:rPr lang="en-US" sz="4800" dirty="0">
                <a:latin typeface="Lato" panose="020F0502020204030203" pitchFamily="34" charset="0"/>
              </a:rPr>
              <a:t>extends</a:t>
            </a:r>
            <a:endParaRPr lang="en-US" dirty="0">
              <a:latin typeface="Lato" panose="020F0502020204030203" pitchFamily="34" charset="0"/>
            </a:endParaRPr>
          </a:p>
        </p:txBody>
      </p:sp>
      <p:sp>
        <p:nvSpPr>
          <p:cNvPr id="29" name="Rectangle 28"/>
          <p:cNvSpPr/>
          <p:nvPr/>
        </p:nvSpPr>
        <p:spPr>
          <a:xfrm>
            <a:off x="17602200" y="13944600"/>
            <a:ext cx="64008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274320" tIns="137160" rIns="274320" bIns="137160" rtlCol="0" anchor="ctr"/>
          <a:lstStyle/>
          <a:p>
            <a:pPr algn="ctr"/>
            <a:r>
              <a:rPr lang="en-US" dirty="0">
                <a:latin typeface="Lato" panose="020F0502020204030203" pitchFamily="34" charset="0"/>
              </a:rPr>
              <a:t>Subclass</a:t>
            </a:r>
          </a:p>
        </p:txBody>
      </p:sp>
    </p:spTree>
    <p:extLst>
      <p:ext uri="{BB962C8B-B14F-4D97-AF65-F5344CB8AC3E}">
        <p14:creationId xmlns:p14="http://schemas.microsoft.com/office/powerpoint/2010/main" val="79124898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629400" y="1828800"/>
            <a:ext cx="19202400" cy="2147892"/>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Interfaces can be Extended</a:t>
            </a:r>
          </a:p>
        </p:txBody>
      </p:sp>
      <p:pic>
        <p:nvPicPr>
          <p:cNvPr id="4" name="Content Placeholder 3"/>
          <p:cNvPicPr>
            <a:picLocks noGrp="1"/>
          </p:cNvPicPr>
          <p:nvPr>
            <p:ph idx="1"/>
          </p:nvPr>
        </p:nvPicPr>
        <p:blipFill>
          <a:blip r:embed="rId3" cstate="print"/>
          <a:srcRect/>
          <a:stretch>
            <a:fillRect/>
          </a:stretch>
        </p:blipFill>
        <p:spPr bwMode="auto">
          <a:xfrm>
            <a:off x="6735389" y="4250543"/>
            <a:ext cx="24150255" cy="13577889"/>
          </a:xfrm>
          <a:prstGeom prst="rect">
            <a:avLst/>
          </a:prstGeom>
          <a:noFill/>
          <a:ln w="9525">
            <a:noFill/>
            <a:miter lim="800000"/>
            <a:headEnd/>
            <a:tailEnd/>
          </a:ln>
        </p:spPr>
      </p:pic>
      <p:cxnSp>
        <p:nvCxnSpPr>
          <p:cNvPr id="6" name="Straight Connector 5"/>
          <p:cNvCxnSpPr/>
          <p:nvPr/>
        </p:nvCxnSpPr>
        <p:spPr>
          <a:xfrm>
            <a:off x="6694713" y="4936338"/>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694713" y="4936338"/>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94713" y="4936338"/>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94713" y="5393538"/>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723913" y="4936338"/>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23913" y="5164938"/>
            <a:ext cx="1668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411713" y="5164938"/>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5381513" y="6993738"/>
            <a:ext cx="1303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923313" y="6536538"/>
            <a:ext cx="822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923313" y="6536538"/>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923313" y="7222338"/>
            <a:ext cx="822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5152913" y="6536538"/>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780313" y="6765138"/>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80313" y="6765138"/>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780313" y="8593938"/>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694713" y="8365338"/>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94713" y="9051138"/>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210313" y="8365338"/>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694713" y="8365338"/>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9940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
            <a:ext cx="36667440" cy="20682129"/>
          </a:xfrm>
          <a:prstGeom prst="rect">
            <a:avLst/>
          </a:prstGeom>
          <a:noFill/>
          <a:ln w="9525">
            <a:noFill/>
            <a:miter lim="800000"/>
            <a:headEnd/>
            <a:tailEnd/>
          </a:ln>
        </p:spPr>
      </p:pic>
      <p:sp>
        <p:nvSpPr>
          <p:cNvPr id="2" name="Title 1"/>
          <p:cNvSpPr>
            <a:spLocks noGrp="1"/>
          </p:cNvSpPr>
          <p:nvPr>
            <p:ph type="title"/>
          </p:nvPr>
        </p:nvSpPr>
        <p:spPr>
          <a:xfrm>
            <a:off x="6400800" y="4572000"/>
            <a:ext cx="23317200" cy="2376486"/>
          </a:xfrm>
          <a:noFill/>
          <a:ln w="9525">
            <a:noFill/>
            <a:miter lim="800000"/>
            <a:headEnd/>
            <a:tailEnd/>
          </a:ln>
        </p:spPr>
        <p:txBody>
          <a:bodyPr vert="horz" wrap="square" lIns="50790" tIns="50790" rIns="50790" bIns="50790" numCol="1" rtlCol="0" anchor="t" anchorCtr="0" compatLnSpc="1">
            <a:prstTxWarp prst="textNoShape">
              <a:avLst/>
            </a:prstTxWarp>
            <a:noAutofit/>
          </a:bodyPr>
          <a:lstStyle/>
          <a:p>
            <a:pPr defTabSz="2742720"/>
            <a:r>
              <a:rPr lang="en-US" sz="10800" dirty="0">
                <a:solidFill>
                  <a:srgbClr val="E61557"/>
                </a:solidFill>
                <a:latin typeface="Lato" panose="020F0502020204030203" pitchFamily="34" charset="0"/>
              </a:rPr>
              <a:t>Interfaces can be Extended (Contd.)</a:t>
            </a:r>
          </a:p>
        </p:txBody>
      </p:sp>
      <p:sp>
        <p:nvSpPr>
          <p:cNvPr id="3" name="Content Placeholder 2"/>
          <p:cNvSpPr>
            <a:spLocks noGrp="1"/>
          </p:cNvSpPr>
          <p:nvPr>
            <p:ph idx="1"/>
          </p:nvPr>
        </p:nvSpPr>
        <p:spPr>
          <a:xfrm>
            <a:off x="6057900" y="7315202"/>
            <a:ext cx="24003000" cy="11280011"/>
          </a:xfrm>
          <a:noFill/>
        </p:spPr>
        <p:txBody>
          <a:bodyPr vert="horz" wrap="square" lIns="274320" tIns="137160" rIns="274320" bIns="137160" rtlCol="0">
            <a:spAutoFit/>
          </a:bodyPr>
          <a:lstStyle/>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Like the classes can be extended, even interfaces can be extended .</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In the above program, there are two interfaces, interface 1 and interface 2.</a:t>
            </a:r>
          </a:p>
          <a:p>
            <a:pPr fontAlgn="base">
              <a:spcBef>
                <a:spcPct val="0"/>
              </a:spcBef>
              <a:spcAft>
                <a:spcPct val="0"/>
              </a:spcAft>
              <a:buClr>
                <a:srgbClr val="EE0060"/>
              </a:buClr>
            </a:pPr>
            <a:endParaRPr lang="en-US" sz="6000" dirty="0">
              <a:solidFill>
                <a:srgbClr val="000000"/>
              </a:solidFill>
              <a:latin typeface="Lato" panose="020F0502020204030203" pitchFamily="34" charset="0"/>
              <a:cs typeface="Aharoni" panose="02010803020104030203" pitchFamily="2" charset="-79"/>
            </a:endParaRPr>
          </a:p>
          <a:p>
            <a:pPr fontAlgn="base">
              <a:spcBef>
                <a:spcPct val="0"/>
              </a:spcBef>
              <a:spcAft>
                <a:spcPct val="0"/>
              </a:spcAft>
              <a:buClr>
                <a:srgbClr val="EE0060"/>
              </a:buClr>
            </a:pPr>
            <a:r>
              <a:rPr lang="en-US" sz="6000" dirty="0">
                <a:solidFill>
                  <a:srgbClr val="000000"/>
                </a:solidFill>
                <a:latin typeface="Lato" panose="020F0502020204030203" pitchFamily="34" charset="0"/>
                <a:cs typeface="Aharoni" panose="02010803020104030203" pitchFamily="2" charset="-79"/>
              </a:rPr>
              <a:t>Interfaces 2 is extended from interface1. If a class is implementing interface2 then all the methods of interface2 and 1 should be implemented , as interface2 is extended from interface1.</a:t>
            </a:r>
          </a:p>
        </p:txBody>
      </p:sp>
    </p:spTree>
    <p:extLst>
      <p:ext uri="{BB962C8B-B14F-4D97-AF65-F5344CB8AC3E}">
        <p14:creationId xmlns:p14="http://schemas.microsoft.com/office/powerpoint/2010/main" val="22936766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14" name="TextBox 13">
            <a:extLst>
              <a:ext uri="{FF2B5EF4-FFF2-40B4-BE49-F238E27FC236}">
                <a16:creationId xmlns="" xmlns:a16="http://schemas.microsoft.com/office/drawing/2014/main" id="{9B4F4394-992B-467B-AB16-7589700D25EC}"/>
              </a:ext>
            </a:extLst>
          </p:cNvPr>
          <p:cNvSpPr txBox="1"/>
          <p:nvPr/>
        </p:nvSpPr>
        <p:spPr>
          <a:xfrm>
            <a:off x="6781800" y="1811078"/>
            <a:ext cx="12649200" cy="1862048"/>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defPPr>
              <a:defRPr lang="en-US"/>
            </a:defPPr>
            <a:lvl1pPr defTabSz="914240">
              <a:spcBef>
                <a:spcPct val="20000"/>
              </a:spcBef>
              <a:buClr>
                <a:srgbClr val="000000"/>
              </a:buClr>
              <a:buFont typeface="Arial" charset="0"/>
              <a:defRPr sz="11500" b="1">
                <a:solidFill>
                  <a:srgbClr val="E61557"/>
                </a:solidFill>
                <a:latin typeface="Lato" panose="020F0502020204030203" pitchFamily="34" charset="0"/>
                <a:ea typeface="+mj-ea"/>
                <a:cs typeface="+mj-cs"/>
              </a:defRPr>
            </a:lvl1pPr>
          </a:lstStyle>
          <a:p>
            <a:r>
              <a:rPr lang="en-IN" dirty="0"/>
              <a:t>Encapsulation</a:t>
            </a:r>
          </a:p>
        </p:txBody>
      </p:sp>
      <p:grpSp>
        <p:nvGrpSpPr>
          <p:cNvPr id="22" name="Group 21">
            <a:extLst>
              <a:ext uri="{FF2B5EF4-FFF2-40B4-BE49-F238E27FC236}">
                <a16:creationId xmlns="" xmlns:a16="http://schemas.microsoft.com/office/drawing/2014/main" id="{8BF3AD53-4C74-4853-89A3-84E906D29FA9}"/>
              </a:ext>
            </a:extLst>
          </p:cNvPr>
          <p:cNvGrpSpPr/>
          <p:nvPr/>
        </p:nvGrpSpPr>
        <p:grpSpPr>
          <a:xfrm>
            <a:off x="13639800" y="10075777"/>
            <a:ext cx="9047596" cy="9050423"/>
            <a:chOff x="22651604" y="7835631"/>
            <a:chExt cx="9047596" cy="9050423"/>
          </a:xfrm>
        </p:grpSpPr>
        <p:sp>
          <p:nvSpPr>
            <p:cNvPr id="18" name="Oval 17">
              <a:extLst>
                <a:ext uri="{FF2B5EF4-FFF2-40B4-BE49-F238E27FC236}">
                  <a16:creationId xmlns="" xmlns:a16="http://schemas.microsoft.com/office/drawing/2014/main" id="{461712DD-BD6C-4BF2-B295-998D3C30B1C2}"/>
                </a:ext>
              </a:extLst>
            </p:cNvPr>
            <p:cNvSpPr>
              <a:spLocks noChangeAspect="1"/>
            </p:cNvSpPr>
            <p:nvPr/>
          </p:nvSpPr>
          <p:spPr bwMode="auto">
            <a:xfrm>
              <a:off x="22651604" y="7835631"/>
              <a:ext cx="9047596" cy="9050423"/>
            </a:xfrm>
            <a:prstGeom prst="ellipse">
              <a:avLst/>
            </a:prstGeom>
            <a:solidFill>
              <a:srgbClr val="FF7C80"/>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20" name="TextBox 19">
              <a:extLst>
                <a:ext uri="{FF2B5EF4-FFF2-40B4-BE49-F238E27FC236}">
                  <a16:creationId xmlns="" xmlns:a16="http://schemas.microsoft.com/office/drawing/2014/main" id="{CF0FD652-6D18-40E6-8804-85B41B21BB98}"/>
                </a:ext>
              </a:extLst>
            </p:cNvPr>
            <p:cNvSpPr txBox="1"/>
            <p:nvPr/>
          </p:nvSpPr>
          <p:spPr>
            <a:xfrm>
              <a:off x="27702972" y="11037957"/>
              <a:ext cx="3886201" cy="707886"/>
            </a:xfrm>
            <a:prstGeom prst="rect">
              <a:avLst/>
            </a:prstGeom>
            <a:noFill/>
          </p:spPr>
          <p:txBody>
            <a:bodyPr wrap="square" rtlCol="0">
              <a:spAutoFit/>
            </a:bodyPr>
            <a:lstStyle/>
            <a:p>
              <a:pPr algn="ctr"/>
              <a:r>
                <a:rPr lang="en-IN" sz="4000" dirty="0">
                  <a:solidFill>
                    <a:schemeClr val="bg1"/>
                  </a:solidFill>
                  <a:latin typeface="Lato" panose="020F0502020204030203" pitchFamily="34" charset="0"/>
                </a:rPr>
                <a:t>public getter()</a:t>
              </a:r>
            </a:p>
          </p:txBody>
        </p:sp>
        <p:sp>
          <p:nvSpPr>
            <p:cNvPr id="21" name="TextBox 20">
              <a:extLst>
                <a:ext uri="{FF2B5EF4-FFF2-40B4-BE49-F238E27FC236}">
                  <a16:creationId xmlns="" xmlns:a16="http://schemas.microsoft.com/office/drawing/2014/main" id="{24A5CC30-86CE-4A7C-924D-B368D6BF9290}"/>
                </a:ext>
              </a:extLst>
            </p:cNvPr>
            <p:cNvSpPr txBox="1"/>
            <p:nvPr/>
          </p:nvSpPr>
          <p:spPr>
            <a:xfrm>
              <a:off x="27702972" y="12468354"/>
              <a:ext cx="3886201" cy="707886"/>
            </a:xfrm>
            <a:prstGeom prst="rect">
              <a:avLst/>
            </a:prstGeom>
            <a:noFill/>
          </p:spPr>
          <p:txBody>
            <a:bodyPr wrap="square" rtlCol="0">
              <a:spAutoFit/>
            </a:bodyPr>
            <a:lstStyle/>
            <a:p>
              <a:pPr algn="ctr"/>
              <a:r>
                <a:rPr lang="en-IN" sz="4000" dirty="0">
                  <a:solidFill>
                    <a:schemeClr val="bg1"/>
                  </a:solidFill>
                  <a:latin typeface="Lato" panose="020F0502020204030203" pitchFamily="34" charset="0"/>
                </a:rPr>
                <a:t>public setter()</a:t>
              </a:r>
            </a:p>
          </p:txBody>
        </p:sp>
      </p:grpSp>
      <p:grpSp>
        <p:nvGrpSpPr>
          <p:cNvPr id="19" name="Group 18">
            <a:extLst>
              <a:ext uri="{FF2B5EF4-FFF2-40B4-BE49-F238E27FC236}">
                <a16:creationId xmlns="" xmlns:a16="http://schemas.microsoft.com/office/drawing/2014/main" id="{255A5F05-EAAE-4509-B1D8-F8C267B7D46C}"/>
              </a:ext>
            </a:extLst>
          </p:cNvPr>
          <p:cNvGrpSpPr/>
          <p:nvPr/>
        </p:nvGrpSpPr>
        <p:grpSpPr>
          <a:xfrm>
            <a:off x="14048320" y="12527146"/>
            <a:ext cx="4642847" cy="4644297"/>
            <a:chOff x="23139854" y="10088849"/>
            <a:chExt cx="4642847" cy="4644297"/>
          </a:xfrm>
        </p:grpSpPr>
        <p:sp>
          <p:nvSpPr>
            <p:cNvPr id="3" name="Oval 2">
              <a:extLst>
                <a:ext uri="{FF2B5EF4-FFF2-40B4-BE49-F238E27FC236}">
                  <a16:creationId xmlns="" xmlns:a16="http://schemas.microsoft.com/office/drawing/2014/main" id="{5145E818-1F4F-40BA-A465-13942B0A4E01}"/>
                </a:ext>
              </a:extLst>
            </p:cNvPr>
            <p:cNvSpPr>
              <a:spLocks noChangeAspect="1"/>
            </p:cNvSpPr>
            <p:nvPr/>
          </p:nvSpPr>
          <p:spPr bwMode="auto">
            <a:xfrm>
              <a:off x="23139854" y="10088849"/>
              <a:ext cx="4642847" cy="4644297"/>
            </a:xfrm>
            <a:prstGeom prst="ellipse">
              <a:avLst/>
            </a:prstGeom>
            <a:solidFill>
              <a:schemeClr val="bg2">
                <a:lumMod val="25000"/>
              </a:schemeClr>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 xmlns:a16="http://schemas.microsoft.com/office/drawing/2014/main" id="{7A4E4F39-EEF6-45F1-B8EB-17B8201E0F23}"/>
                </a:ext>
              </a:extLst>
            </p:cNvPr>
            <p:cNvSpPr txBox="1"/>
            <p:nvPr/>
          </p:nvSpPr>
          <p:spPr>
            <a:xfrm>
              <a:off x="23553599" y="12057054"/>
              <a:ext cx="3886201" cy="707886"/>
            </a:xfrm>
            <a:prstGeom prst="rect">
              <a:avLst/>
            </a:prstGeom>
            <a:noFill/>
          </p:spPr>
          <p:txBody>
            <a:bodyPr wrap="square" rtlCol="0">
              <a:spAutoFit/>
            </a:bodyPr>
            <a:lstStyle/>
            <a:p>
              <a:pPr algn="ctr"/>
              <a:r>
                <a:rPr lang="en-IN" sz="4000" dirty="0">
                  <a:solidFill>
                    <a:schemeClr val="bg1"/>
                  </a:solidFill>
                  <a:latin typeface="Lato" panose="020F0502020204030203" pitchFamily="34" charset="0"/>
                </a:rPr>
                <a:t>private variables</a:t>
              </a:r>
            </a:p>
          </p:txBody>
        </p:sp>
      </p:grpSp>
      <p:sp>
        <p:nvSpPr>
          <p:cNvPr id="8" name="Rectangle 7"/>
          <p:cNvSpPr/>
          <p:nvPr/>
        </p:nvSpPr>
        <p:spPr>
          <a:xfrm>
            <a:off x="6781800" y="4395637"/>
            <a:ext cx="24231600" cy="5576911"/>
          </a:xfrm>
          <a:prstGeom prst="rect">
            <a:avLst/>
          </a:prstGeom>
        </p:spPr>
        <p:txBody>
          <a:bodyPr wrap="square">
            <a:spAutoFit/>
          </a:bodyPr>
          <a:lstStyle/>
          <a:p>
            <a:pPr marL="685800" indent="-685800" algn="just" defTabSz="228600">
              <a:spcBef>
                <a:spcPct val="20000"/>
              </a:spcBef>
              <a:buClr>
                <a:srgbClr val="FF0000"/>
              </a:buClr>
              <a:buFont typeface="Arial" panose="020B0604020202020204" pitchFamily="34" charset="0"/>
              <a:buChar char="•"/>
            </a:pPr>
            <a:r>
              <a:rPr lang="en-IN" sz="5400" dirty="0">
                <a:solidFill>
                  <a:srgbClr val="000000"/>
                </a:solidFill>
                <a:latin typeface="Lato" panose="020F0502020204030203" pitchFamily="34" charset="0"/>
              </a:rPr>
              <a:t>Encapsulation is the mechanism of wrapping up of data and code acting on the methods together as a single </a:t>
            </a:r>
            <a:r>
              <a:rPr lang="en-IN" sz="5400" dirty="0" smtClean="0">
                <a:solidFill>
                  <a:srgbClr val="000000"/>
                </a:solidFill>
                <a:latin typeface="Lato" panose="020F0502020204030203" pitchFamily="34" charset="0"/>
              </a:rPr>
              <a:t>unit</a:t>
            </a:r>
          </a:p>
          <a:p>
            <a:pPr marL="685800" indent="-685800" algn="just" defTabSz="228600">
              <a:spcBef>
                <a:spcPct val="20000"/>
              </a:spcBef>
              <a:buClr>
                <a:srgbClr val="FF0000"/>
              </a:buClr>
              <a:buFont typeface="Arial" panose="020B0604020202020204" pitchFamily="34" charset="0"/>
              <a:buChar char="•"/>
            </a:pPr>
            <a:endParaRPr lang="en-US" sz="5400" dirty="0">
              <a:solidFill>
                <a:srgbClr val="000000"/>
              </a:solidFill>
              <a:latin typeface="Lato" panose="020F0502020204030203" pitchFamily="34" charset="0"/>
            </a:endParaRPr>
          </a:p>
          <a:p>
            <a:pPr marL="685800" indent="-685800" algn="just" defTabSz="228600">
              <a:spcBef>
                <a:spcPct val="20000"/>
              </a:spcBef>
              <a:buClr>
                <a:srgbClr val="FF0000"/>
              </a:buClr>
              <a:buFont typeface="Arial" panose="020B0604020202020204" pitchFamily="34" charset="0"/>
              <a:buChar char="•"/>
            </a:pPr>
            <a:r>
              <a:rPr lang="en-IN" sz="5400" dirty="0">
                <a:solidFill>
                  <a:srgbClr val="000000"/>
                </a:solidFill>
                <a:latin typeface="Lato" panose="020F0502020204030203" pitchFamily="34" charset="0"/>
              </a:rPr>
              <a:t>It is achieved by declaring the variables of a class as private and then providing the public setter and getter methods to modify and view the variables values</a:t>
            </a:r>
          </a:p>
          <a:p>
            <a:pPr marL="685800" indent="-685800" algn="just" defTabSz="228600">
              <a:spcBef>
                <a:spcPct val="20000"/>
              </a:spcBef>
              <a:buClr>
                <a:srgbClr val="FF0000"/>
              </a:buClr>
              <a:buFont typeface="Arial" panose="020B0604020202020204" pitchFamily="34" charset="0"/>
              <a:buChar char="•"/>
            </a:pPr>
            <a:endParaRPr lang="en-IN" sz="5400" dirty="0">
              <a:solidFill>
                <a:srgbClr val="000000"/>
              </a:solidFill>
              <a:latin typeface="Lato" panose="020F0502020204030203" pitchFamily="34" charset="0"/>
            </a:endParaRPr>
          </a:p>
        </p:txBody>
      </p:sp>
    </p:spTree>
    <p:extLst>
      <p:ext uri="{BB962C8B-B14F-4D97-AF65-F5344CB8AC3E}">
        <p14:creationId xmlns:p14="http://schemas.microsoft.com/office/powerpoint/2010/main" val="2783626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78BBF490-432D-498E-A947-1371BD172D8D}"/>
              </a:ext>
            </a:extLst>
          </p:cNvPr>
          <p:cNvSpPr>
            <a:spLocks noGrp="1"/>
          </p:cNvSpPr>
          <p:nvPr>
            <p:ph type="title"/>
          </p:nvPr>
        </p:nvSpPr>
        <p:spPr>
          <a:xfrm>
            <a:off x="6306540" y="1091846"/>
            <a:ext cx="20938528" cy="2014928"/>
          </a:xfrm>
          <a:noFill/>
          <a:ln w="9525">
            <a:noFill/>
            <a:miter lim="800000"/>
            <a:headEnd/>
            <a:tailEnd/>
          </a:ln>
        </p:spPr>
        <p:txBody>
          <a:bodyPr vert="horz" wrap="square" lIns="16930" tIns="16930" rIns="16930" bIns="16930" numCol="1" anchor="t" anchorCtr="0" compatLnSpc="1">
            <a:prstTxWarp prst="textNoShape">
              <a:avLst/>
            </a:prstTxWarp>
          </a:bodyPr>
          <a:lstStyle/>
          <a:p>
            <a:r>
              <a:rPr lang="en-IN" sz="11500" dirty="0">
                <a:solidFill>
                  <a:srgbClr val="E61557"/>
                </a:solidFill>
                <a:latin typeface="Lato" panose="020F0502020204030203" pitchFamily="34" charset="0"/>
              </a:rPr>
              <a:t>Object Oriented Programming (OOPs)</a:t>
            </a:r>
          </a:p>
        </p:txBody>
      </p:sp>
      <p:sp>
        <p:nvSpPr>
          <p:cNvPr id="7" name="TextBox 6">
            <a:extLst>
              <a:ext uri="{FF2B5EF4-FFF2-40B4-BE49-F238E27FC236}">
                <a16:creationId xmlns="" xmlns:a16="http://schemas.microsoft.com/office/drawing/2014/main" id="{0DCB053B-9480-46D6-857F-678F7CC53417}"/>
              </a:ext>
            </a:extLst>
          </p:cNvPr>
          <p:cNvSpPr txBox="1"/>
          <p:nvPr/>
        </p:nvSpPr>
        <p:spPr>
          <a:xfrm>
            <a:off x="8544566" y="4770049"/>
            <a:ext cx="21146092" cy="923330"/>
          </a:xfrm>
          <a:prstGeom prst="rect">
            <a:avLst/>
          </a:prstGeom>
          <a:noFill/>
        </p:spPr>
        <p:txBody>
          <a:bodyPr wrap="square" rtlCol="0">
            <a:spAutoFit/>
          </a:bodyPr>
          <a:lstStyle/>
          <a:p>
            <a:pPr algn="ctr"/>
            <a:r>
              <a:rPr lang="en-IN" sz="5400" b="1" dirty="0">
                <a:solidFill>
                  <a:srgbClr val="000000"/>
                </a:solidFill>
                <a:latin typeface="Lato" panose="020F0502020204030203" pitchFamily="34" charset="0"/>
              </a:rPr>
              <a:t>Real world entities that has </a:t>
            </a:r>
            <a:r>
              <a:rPr lang="en-IN" sz="5400" b="1" dirty="0" smtClean="0">
                <a:solidFill>
                  <a:srgbClr val="000000"/>
                </a:solidFill>
                <a:latin typeface="Lato" panose="020F0502020204030203" pitchFamily="34" charset="0"/>
              </a:rPr>
              <a:t>their own </a:t>
            </a:r>
            <a:r>
              <a:rPr lang="en-IN" sz="5400" b="1" dirty="0">
                <a:solidFill>
                  <a:srgbClr val="000000"/>
                </a:solidFill>
                <a:latin typeface="Lato" panose="020F0502020204030203" pitchFamily="34" charset="0"/>
              </a:rPr>
              <a:t>properties and behaviours</a:t>
            </a:r>
          </a:p>
        </p:txBody>
      </p:sp>
      <p:sp>
        <p:nvSpPr>
          <p:cNvPr id="8" name="TextBox 7">
            <a:extLst>
              <a:ext uri="{FF2B5EF4-FFF2-40B4-BE49-F238E27FC236}">
                <a16:creationId xmlns="" xmlns:a16="http://schemas.microsoft.com/office/drawing/2014/main" id="{075DAA08-32C9-4987-9590-2991652C8781}"/>
              </a:ext>
            </a:extLst>
          </p:cNvPr>
          <p:cNvSpPr txBox="1"/>
          <p:nvPr/>
        </p:nvSpPr>
        <p:spPr>
          <a:xfrm>
            <a:off x="7750048" y="12296871"/>
            <a:ext cx="23250467" cy="923330"/>
          </a:xfrm>
          <a:prstGeom prst="rect">
            <a:avLst/>
          </a:prstGeom>
          <a:noFill/>
        </p:spPr>
        <p:txBody>
          <a:bodyPr wrap="square" rtlCol="0">
            <a:spAutoFit/>
          </a:bodyPr>
          <a:lstStyle>
            <a:defPPr>
              <a:defRPr lang="en-US"/>
            </a:defPPr>
            <a:lvl1pPr>
              <a:defRPr sz="4400">
                <a:latin typeface="+mj-lt"/>
              </a:defRPr>
            </a:lvl1pPr>
          </a:lstStyle>
          <a:p>
            <a:pPr algn="ctr"/>
            <a:r>
              <a:rPr lang="en-IN" sz="5400" b="1" dirty="0">
                <a:solidFill>
                  <a:srgbClr val="000000"/>
                </a:solidFill>
                <a:latin typeface="Lato" panose="020F0502020204030203" pitchFamily="34" charset="0"/>
              </a:rPr>
              <a:t>Blueprint from which an objects properties and behaviours are decided</a:t>
            </a:r>
          </a:p>
        </p:txBody>
      </p:sp>
      <p:grpSp>
        <p:nvGrpSpPr>
          <p:cNvPr id="42" name="Group 41">
            <a:extLst>
              <a:ext uri="{FF2B5EF4-FFF2-40B4-BE49-F238E27FC236}">
                <a16:creationId xmlns="" xmlns:a16="http://schemas.microsoft.com/office/drawing/2014/main" id="{A6C01035-8E2A-411F-BF33-C950E3673968}"/>
              </a:ext>
            </a:extLst>
          </p:cNvPr>
          <p:cNvGrpSpPr/>
          <p:nvPr/>
        </p:nvGrpSpPr>
        <p:grpSpPr>
          <a:xfrm>
            <a:off x="19886448" y="13552140"/>
            <a:ext cx="6430622" cy="6299001"/>
            <a:chOff x="27774544" y="11778488"/>
            <a:chExt cx="6430622" cy="6299001"/>
          </a:xfrm>
        </p:grpSpPr>
        <p:sp>
          <p:nvSpPr>
            <p:cNvPr id="30" name="TextBox 29">
              <a:extLst>
                <a:ext uri="{FF2B5EF4-FFF2-40B4-BE49-F238E27FC236}">
                  <a16:creationId xmlns="" xmlns:a16="http://schemas.microsoft.com/office/drawing/2014/main" id="{7D3480B4-D878-47F5-9D92-B504CD3B3EE6}"/>
                </a:ext>
              </a:extLst>
            </p:cNvPr>
            <p:cNvSpPr txBox="1"/>
            <p:nvPr/>
          </p:nvSpPr>
          <p:spPr>
            <a:xfrm>
              <a:off x="29421836" y="11778488"/>
              <a:ext cx="4783330" cy="769441"/>
            </a:xfrm>
            <a:prstGeom prst="rect">
              <a:avLst/>
            </a:prstGeom>
            <a:noFill/>
          </p:spPr>
          <p:txBody>
            <a:bodyPr wrap="square" rtlCol="0">
              <a:spAutoFit/>
            </a:bodyPr>
            <a:lstStyle/>
            <a:p>
              <a:r>
                <a:rPr lang="en-IN" sz="4400" dirty="0">
                  <a:solidFill>
                    <a:srgbClr val="000000"/>
                  </a:solidFill>
                  <a:latin typeface="Lato" panose="020F0502020204030203" pitchFamily="34" charset="0"/>
                  <a:cs typeface="Aharoni" panose="02010803020104030203" pitchFamily="2" charset="-79"/>
                </a:rPr>
                <a:t>Behaviour</a:t>
              </a:r>
            </a:p>
          </p:txBody>
        </p:sp>
        <p:sp>
          <p:nvSpPr>
            <p:cNvPr id="32" name="Rectangle: Rounded Corners 31">
              <a:extLst>
                <a:ext uri="{FF2B5EF4-FFF2-40B4-BE49-F238E27FC236}">
                  <a16:creationId xmlns="" xmlns:a16="http://schemas.microsoft.com/office/drawing/2014/main" id="{F75A22D5-4087-4837-8A4A-3365940547DE}"/>
                </a:ext>
              </a:extLst>
            </p:cNvPr>
            <p:cNvSpPr/>
            <p:nvPr/>
          </p:nvSpPr>
          <p:spPr bwMode="auto">
            <a:xfrm>
              <a:off x="27774544"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33" name="TextBox 32">
              <a:extLst>
                <a:ext uri="{FF2B5EF4-FFF2-40B4-BE49-F238E27FC236}">
                  <a16:creationId xmlns="" xmlns:a16="http://schemas.microsoft.com/office/drawing/2014/main" id="{B091D1EC-C28F-47B1-9028-0099C55E5D37}"/>
                </a:ext>
              </a:extLst>
            </p:cNvPr>
            <p:cNvSpPr txBox="1"/>
            <p:nvPr/>
          </p:nvSpPr>
          <p:spPr>
            <a:xfrm>
              <a:off x="29127025" y="13327559"/>
              <a:ext cx="3638975" cy="769441"/>
            </a:xfrm>
            <a:prstGeom prst="rect">
              <a:avLst/>
            </a:prstGeom>
            <a:noFill/>
          </p:spPr>
          <p:txBody>
            <a:bodyPr wrap="square" rtlCol="0">
              <a:spAutoFit/>
            </a:bodyPr>
            <a:lstStyle/>
            <a:p>
              <a:pPr algn="ctr"/>
              <a:r>
                <a:rPr lang="en-IN" sz="4400" dirty="0">
                  <a:latin typeface="Consolas" panose="020B0609020204030204" pitchFamily="49" charset="0"/>
                </a:rPr>
                <a:t>eat()</a:t>
              </a:r>
            </a:p>
          </p:txBody>
        </p:sp>
        <p:sp>
          <p:nvSpPr>
            <p:cNvPr id="34" name="TextBox 33">
              <a:extLst>
                <a:ext uri="{FF2B5EF4-FFF2-40B4-BE49-F238E27FC236}">
                  <a16:creationId xmlns="" xmlns:a16="http://schemas.microsoft.com/office/drawing/2014/main" id="{B033F82C-F867-48EB-BF58-FC099ABFD828}"/>
                </a:ext>
              </a:extLst>
            </p:cNvPr>
            <p:cNvSpPr txBox="1"/>
            <p:nvPr/>
          </p:nvSpPr>
          <p:spPr>
            <a:xfrm>
              <a:off x="29127025" y="14546759"/>
              <a:ext cx="3638975" cy="769441"/>
            </a:xfrm>
            <a:prstGeom prst="rect">
              <a:avLst/>
            </a:prstGeom>
            <a:noFill/>
          </p:spPr>
          <p:txBody>
            <a:bodyPr wrap="square" rtlCol="0">
              <a:spAutoFit/>
            </a:bodyPr>
            <a:lstStyle/>
            <a:p>
              <a:pPr algn="ctr"/>
              <a:r>
                <a:rPr lang="en-IN" sz="4400" dirty="0">
                  <a:latin typeface="Consolas" panose="020B0609020204030204" pitchFamily="49" charset="0"/>
                </a:rPr>
                <a:t>sleep()</a:t>
              </a:r>
            </a:p>
          </p:txBody>
        </p:sp>
        <p:sp>
          <p:nvSpPr>
            <p:cNvPr id="35" name="TextBox 34">
              <a:extLst>
                <a:ext uri="{FF2B5EF4-FFF2-40B4-BE49-F238E27FC236}">
                  <a16:creationId xmlns="" xmlns:a16="http://schemas.microsoft.com/office/drawing/2014/main" id="{290B9DA1-CAAC-485D-9761-06A9BBCD3EC8}"/>
                </a:ext>
              </a:extLst>
            </p:cNvPr>
            <p:cNvSpPr txBox="1"/>
            <p:nvPr/>
          </p:nvSpPr>
          <p:spPr>
            <a:xfrm>
              <a:off x="29120098" y="15460833"/>
              <a:ext cx="3638975" cy="769441"/>
            </a:xfrm>
            <a:prstGeom prst="rect">
              <a:avLst/>
            </a:prstGeom>
            <a:noFill/>
          </p:spPr>
          <p:txBody>
            <a:bodyPr wrap="square" rtlCol="0">
              <a:spAutoFit/>
            </a:bodyPr>
            <a:lstStyle/>
            <a:p>
              <a:pPr algn="ctr"/>
              <a:r>
                <a:rPr lang="en-IN" sz="4400" dirty="0">
                  <a:latin typeface="Consolas" panose="020B0609020204030204" pitchFamily="49" charset="0"/>
                </a:rPr>
                <a:t>run()</a:t>
              </a:r>
            </a:p>
          </p:txBody>
        </p:sp>
        <p:sp>
          <p:nvSpPr>
            <p:cNvPr id="36" name="TextBox 35">
              <a:extLst>
                <a:ext uri="{FF2B5EF4-FFF2-40B4-BE49-F238E27FC236}">
                  <a16:creationId xmlns="" xmlns:a16="http://schemas.microsoft.com/office/drawing/2014/main" id="{7F8C00F5-4ACA-40B5-9BCC-23A3AFF507C6}"/>
                </a:ext>
              </a:extLst>
            </p:cNvPr>
            <p:cNvSpPr txBox="1"/>
            <p:nvPr/>
          </p:nvSpPr>
          <p:spPr>
            <a:xfrm>
              <a:off x="29170367" y="16554530"/>
              <a:ext cx="3638975" cy="769441"/>
            </a:xfrm>
            <a:prstGeom prst="rect">
              <a:avLst/>
            </a:prstGeom>
            <a:noFill/>
          </p:spPr>
          <p:txBody>
            <a:bodyPr wrap="square" rtlCol="0">
              <a:spAutoFit/>
            </a:bodyPr>
            <a:lstStyle/>
            <a:p>
              <a:pPr algn="ctr"/>
              <a:r>
                <a:rPr lang="en-IN" sz="4400" dirty="0">
                  <a:latin typeface="Consolas" panose="020B0609020204030204" pitchFamily="49" charset="0"/>
                </a:rPr>
                <a:t>bark()</a:t>
              </a:r>
            </a:p>
          </p:txBody>
        </p:sp>
      </p:grpSp>
      <p:grpSp>
        <p:nvGrpSpPr>
          <p:cNvPr id="41" name="Group 40">
            <a:extLst>
              <a:ext uri="{FF2B5EF4-FFF2-40B4-BE49-F238E27FC236}">
                <a16:creationId xmlns="" xmlns:a16="http://schemas.microsoft.com/office/drawing/2014/main" id="{FC1F4A1D-AD2A-4EE6-8528-32C6D5388DFF}"/>
              </a:ext>
            </a:extLst>
          </p:cNvPr>
          <p:cNvGrpSpPr/>
          <p:nvPr/>
        </p:nvGrpSpPr>
        <p:grpSpPr>
          <a:xfrm>
            <a:off x="12057257" y="13449685"/>
            <a:ext cx="6430622" cy="6401456"/>
            <a:chOff x="19945353" y="11676033"/>
            <a:chExt cx="6430622" cy="6401456"/>
          </a:xfrm>
        </p:grpSpPr>
        <p:sp>
          <p:nvSpPr>
            <p:cNvPr id="29" name="TextBox 28">
              <a:extLst>
                <a:ext uri="{FF2B5EF4-FFF2-40B4-BE49-F238E27FC236}">
                  <a16:creationId xmlns="" xmlns:a16="http://schemas.microsoft.com/office/drawing/2014/main" id="{496846A1-9C5D-4B4A-B63C-8A006A61B742}"/>
                </a:ext>
              </a:extLst>
            </p:cNvPr>
            <p:cNvSpPr txBox="1"/>
            <p:nvPr/>
          </p:nvSpPr>
          <p:spPr>
            <a:xfrm>
              <a:off x="21592644" y="11676033"/>
              <a:ext cx="4783330" cy="769441"/>
            </a:xfrm>
            <a:prstGeom prst="rect">
              <a:avLst/>
            </a:prstGeom>
            <a:noFill/>
          </p:spPr>
          <p:txBody>
            <a:bodyPr wrap="square" rtlCol="0">
              <a:spAutoFit/>
            </a:bodyPr>
            <a:lstStyle/>
            <a:p>
              <a:r>
                <a:rPr lang="en-IN" sz="4400" dirty="0">
                  <a:solidFill>
                    <a:srgbClr val="000000"/>
                  </a:solidFill>
                  <a:latin typeface="Lato" panose="020F0502020204030203" pitchFamily="34" charset="0"/>
                  <a:cs typeface="Aharoni" panose="02010803020104030203" pitchFamily="2" charset="-79"/>
                </a:rPr>
                <a:t>Properties</a:t>
              </a:r>
            </a:p>
          </p:txBody>
        </p:sp>
        <p:sp>
          <p:nvSpPr>
            <p:cNvPr id="31" name="Rectangle: Rounded Corners 30">
              <a:extLst>
                <a:ext uri="{FF2B5EF4-FFF2-40B4-BE49-F238E27FC236}">
                  <a16:creationId xmlns="" xmlns:a16="http://schemas.microsoft.com/office/drawing/2014/main" id="{7977251A-24C9-485B-A46F-66DC5FE14669}"/>
                </a:ext>
              </a:extLst>
            </p:cNvPr>
            <p:cNvSpPr/>
            <p:nvPr/>
          </p:nvSpPr>
          <p:spPr bwMode="auto">
            <a:xfrm>
              <a:off x="19945353"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i="0" u="none" strike="noStrike" cap="none" normalizeH="0" baseline="0">
                <a:ln>
                  <a:noFill/>
                </a:ln>
                <a:solidFill>
                  <a:schemeClr val="tx1"/>
                </a:solidFill>
                <a:effectLst/>
                <a:latin typeface="Arial" pitchFamily="34" charset="0"/>
              </a:endParaRPr>
            </a:p>
          </p:txBody>
        </p:sp>
        <p:sp>
          <p:nvSpPr>
            <p:cNvPr id="37" name="TextBox 36">
              <a:extLst>
                <a:ext uri="{FF2B5EF4-FFF2-40B4-BE49-F238E27FC236}">
                  <a16:creationId xmlns="" xmlns:a16="http://schemas.microsoft.com/office/drawing/2014/main" id="{B437F106-6D68-4201-A16D-3A66BCE2F479}"/>
                </a:ext>
              </a:extLst>
            </p:cNvPr>
            <p:cNvSpPr txBox="1"/>
            <p:nvPr/>
          </p:nvSpPr>
          <p:spPr>
            <a:xfrm>
              <a:off x="21311282" y="13327559"/>
              <a:ext cx="3638975" cy="769441"/>
            </a:xfrm>
            <a:prstGeom prst="rect">
              <a:avLst/>
            </a:prstGeom>
            <a:noFill/>
          </p:spPr>
          <p:txBody>
            <a:bodyPr wrap="square" rtlCol="0">
              <a:spAutoFit/>
            </a:bodyPr>
            <a:lstStyle/>
            <a:p>
              <a:pPr algn="ctr"/>
              <a:r>
                <a:rPr lang="en-IN" sz="4400" dirty="0">
                  <a:latin typeface="Consolas" panose="020B0609020204030204" pitchFamily="49" charset="0"/>
                </a:rPr>
                <a:t>breed</a:t>
              </a:r>
            </a:p>
          </p:txBody>
        </p:sp>
        <p:sp>
          <p:nvSpPr>
            <p:cNvPr id="38" name="TextBox 37">
              <a:extLst>
                <a:ext uri="{FF2B5EF4-FFF2-40B4-BE49-F238E27FC236}">
                  <a16:creationId xmlns="" xmlns:a16="http://schemas.microsoft.com/office/drawing/2014/main" id="{AECB723E-96BD-4B20-B068-74C830E28225}"/>
                </a:ext>
              </a:extLst>
            </p:cNvPr>
            <p:cNvSpPr txBox="1"/>
            <p:nvPr/>
          </p:nvSpPr>
          <p:spPr>
            <a:xfrm>
              <a:off x="21311282" y="14546759"/>
              <a:ext cx="3638975" cy="769441"/>
            </a:xfrm>
            <a:prstGeom prst="rect">
              <a:avLst/>
            </a:prstGeom>
            <a:noFill/>
          </p:spPr>
          <p:txBody>
            <a:bodyPr wrap="square" rtlCol="0">
              <a:spAutoFit/>
            </a:bodyPr>
            <a:lstStyle/>
            <a:p>
              <a:pPr algn="ctr"/>
              <a:r>
                <a:rPr lang="en-IN" sz="4400" dirty="0">
                  <a:latin typeface="Consolas" panose="020B0609020204030204" pitchFamily="49" charset="0"/>
                </a:rPr>
                <a:t>size</a:t>
              </a:r>
            </a:p>
          </p:txBody>
        </p:sp>
        <p:sp>
          <p:nvSpPr>
            <p:cNvPr id="39" name="TextBox 38">
              <a:extLst>
                <a:ext uri="{FF2B5EF4-FFF2-40B4-BE49-F238E27FC236}">
                  <a16:creationId xmlns="" xmlns:a16="http://schemas.microsoft.com/office/drawing/2014/main" id="{245773DD-AE1F-40D9-9B7A-E0C38980C018}"/>
                </a:ext>
              </a:extLst>
            </p:cNvPr>
            <p:cNvSpPr txBox="1"/>
            <p:nvPr/>
          </p:nvSpPr>
          <p:spPr>
            <a:xfrm>
              <a:off x="21304355" y="15460833"/>
              <a:ext cx="3638975" cy="769441"/>
            </a:xfrm>
            <a:prstGeom prst="rect">
              <a:avLst/>
            </a:prstGeom>
            <a:noFill/>
          </p:spPr>
          <p:txBody>
            <a:bodyPr wrap="square" rtlCol="0">
              <a:spAutoFit/>
            </a:bodyPr>
            <a:lstStyle/>
            <a:p>
              <a:pPr algn="ctr"/>
              <a:r>
                <a:rPr lang="en-IN" sz="4400" dirty="0">
                  <a:latin typeface="Consolas" panose="020B0609020204030204" pitchFamily="49" charset="0"/>
                </a:rPr>
                <a:t>age</a:t>
              </a:r>
            </a:p>
          </p:txBody>
        </p:sp>
        <p:sp>
          <p:nvSpPr>
            <p:cNvPr id="40" name="TextBox 39">
              <a:extLst>
                <a:ext uri="{FF2B5EF4-FFF2-40B4-BE49-F238E27FC236}">
                  <a16:creationId xmlns="" xmlns:a16="http://schemas.microsoft.com/office/drawing/2014/main" id="{0DE2C940-15B7-4A8B-98E2-C6695D69DBF7}"/>
                </a:ext>
              </a:extLst>
            </p:cNvPr>
            <p:cNvSpPr txBox="1"/>
            <p:nvPr/>
          </p:nvSpPr>
          <p:spPr>
            <a:xfrm>
              <a:off x="21354624" y="16554530"/>
              <a:ext cx="3638975" cy="769441"/>
            </a:xfrm>
            <a:prstGeom prst="rect">
              <a:avLst/>
            </a:prstGeom>
            <a:noFill/>
          </p:spPr>
          <p:txBody>
            <a:bodyPr wrap="square" rtlCol="0">
              <a:spAutoFit/>
            </a:bodyPr>
            <a:lstStyle/>
            <a:p>
              <a:pPr algn="ctr"/>
              <a:r>
                <a:rPr lang="en-IN" sz="4400" dirty="0" err="1">
                  <a:latin typeface="Consolas" panose="020B0609020204030204" pitchFamily="49" charset="0"/>
                </a:rPr>
                <a:t>color</a:t>
              </a:r>
              <a:endParaRPr lang="en-IN" sz="4400" dirty="0">
                <a:latin typeface="Consolas" panose="020B0609020204030204" pitchFamily="49" charset="0"/>
              </a:endParaRPr>
            </a:p>
          </p:txBody>
        </p:sp>
      </p:grpSp>
      <p:grpSp>
        <p:nvGrpSpPr>
          <p:cNvPr id="24" name="Group 23">
            <a:extLst>
              <a:ext uri="{FF2B5EF4-FFF2-40B4-BE49-F238E27FC236}">
                <a16:creationId xmlns="" xmlns:a16="http://schemas.microsoft.com/office/drawing/2014/main" id="{9B06453A-71D4-436D-BE07-936D37016F69}"/>
              </a:ext>
            </a:extLst>
          </p:cNvPr>
          <p:cNvGrpSpPr/>
          <p:nvPr/>
        </p:nvGrpSpPr>
        <p:grpSpPr>
          <a:xfrm>
            <a:off x="9588305" y="5615987"/>
            <a:ext cx="16728765" cy="6655330"/>
            <a:chOff x="-3483441" y="11212007"/>
            <a:chExt cx="21771441" cy="9107871"/>
          </a:xfrm>
        </p:grpSpPr>
        <p:sp>
          <p:nvSpPr>
            <p:cNvPr id="23" name="Rectangle: Rounded Corners 22">
              <a:extLst>
                <a:ext uri="{FF2B5EF4-FFF2-40B4-BE49-F238E27FC236}">
                  <a16:creationId xmlns="" xmlns:a16="http://schemas.microsoft.com/office/drawing/2014/main" id="{248E9E7F-65DC-4E29-814D-291A09D07D52}"/>
                </a:ext>
              </a:extLst>
            </p:cNvPr>
            <p:cNvSpPr/>
            <p:nvPr/>
          </p:nvSpPr>
          <p:spPr bwMode="auto">
            <a:xfrm>
              <a:off x="2759990" y="11722202"/>
              <a:ext cx="15528010" cy="7099198"/>
            </a:xfrm>
            <a:prstGeom prst="roundRect">
              <a:avLst/>
            </a:prstGeom>
            <a:solidFill>
              <a:schemeClr val="bg1"/>
            </a:solidFill>
            <a:ln w="76200" cap="flat" cmpd="sng" algn="ctr">
              <a:solidFill>
                <a:srgbClr val="FF7C80"/>
              </a:solidFill>
              <a:prstDash val="solid"/>
              <a:round/>
              <a:headEnd type="none" w="sm" len="sm"/>
              <a:tailEnd type="none" w="sm" len="sm"/>
            </a:ln>
            <a:effectLst>
              <a:innerShdw blurRad="279400">
                <a:prstClr val="black"/>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pic>
          <p:nvPicPr>
            <p:cNvPr id="20" name="Picture 19">
              <a:extLst>
                <a:ext uri="{FF2B5EF4-FFF2-40B4-BE49-F238E27FC236}">
                  <a16:creationId xmlns="" xmlns:a16="http://schemas.microsoft.com/office/drawing/2014/main" id="{E9C219B9-A652-4C41-B00A-2F908CBA0F4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6465" y="13980990"/>
              <a:ext cx="6338888" cy="6338888"/>
            </a:xfrm>
            <a:prstGeom prst="rect">
              <a:avLst/>
            </a:prstGeom>
          </p:spPr>
        </p:pic>
        <p:grpSp>
          <p:nvGrpSpPr>
            <p:cNvPr id="16" name="Group 15">
              <a:extLst>
                <a:ext uri="{FF2B5EF4-FFF2-40B4-BE49-F238E27FC236}">
                  <a16:creationId xmlns="" xmlns:a16="http://schemas.microsoft.com/office/drawing/2014/main" id="{4829C53E-7AF4-4B15-9A57-4FCAB7DAAF2C}"/>
                </a:ext>
              </a:extLst>
            </p:cNvPr>
            <p:cNvGrpSpPr/>
            <p:nvPr/>
          </p:nvGrpSpPr>
          <p:grpSpPr>
            <a:xfrm>
              <a:off x="11517936" y="11212007"/>
              <a:ext cx="6711486" cy="7583803"/>
              <a:chOff x="9342438" y="11622904"/>
              <a:chExt cx="6711486" cy="7583803"/>
            </a:xfrm>
          </p:grpSpPr>
          <p:grpSp>
            <p:nvGrpSpPr>
              <p:cNvPr id="12" name="Group 11">
                <a:extLst>
                  <a:ext uri="{FF2B5EF4-FFF2-40B4-BE49-F238E27FC236}">
                    <a16:creationId xmlns="" xmlns:a16="http://schemas.microsoft.com/office/drawing/2014/main" id="{A51CA1F6-5FB1-46C2-81DC-82B5397BC227}"/>
                  </a:ext>
                </a:extLst>
              </p:cNvPr>
              <p:cNvGrpSpPr/>
              <p:nvPr/>
            </p:nvGrpSpPr>
            <p:grpSpPr>
              <a:xfrm>
                <a:off x="9342438" y="11622904"/>
                <a:ext cx="6693865" cy="7363252"/>
                <a:chOff x="2602158" y="13673814"/>
                <a:chExt cx="4572000" cy="4572000"/>
              </a:xfrm>
            </p:grpSpPr>
            <p:pic>
              <p:nvPicPr>
                <p:cNvPr id="10" name="Picture 9">
                  <a:extLst>
                    <a:ext uri="{FF2B5EF4-FFF2-40B4-BE49-F238E27FC236}">
                      <a16:creationId xmlns="" xmlns:a16="http://schemas.microsoft.com/office/drawing/2014/main" id="{6CB99A52-2A69-4510-9177-555CA4BD343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02158" y="13673814"/>
                  <a:ext cx="4572000" cy="4572000"/>
                </a:xfrm>
                <a:prstGeom prst="rect">
                  <a:avLst/>
                </a:prstGeom>
              </p:spPr>
            </p:pic>
            <p:sp>
              <p:nvSpPr>
                <p:cNvPr id="11" name="Rectangle: Rounded Corners 10">
                  <a:extLst>
                    <a:ext uri="{FF2B5EF4-FFF2-40B4-BE49-F238E27FC236}">
                      <a16:creationId xmlns="" xmlns:a16="http://schemas.microsoft.com/office/drawing/2014/main" id="{51F5474C-6A83-4577-B5D0-FB1FC444466F}"/>
                    </a:ext>
                  </a:extLst>
                </p:cNvPr>
                <p:cNvSpPr/>
                <p:nvPr/>
              </p:nvSpPr>
              <p:spPr bwMode="auto">
                <a:xfrm>
                  <a:off x="3306131" y="14104123"/>
                  <a:ext cx="2438400" cy="810262"/>
                </a:xfrm>
                <a:prstGeom prst="round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grpSp>
          <p:sp>
            <p:nvSpPr>
              <p:cNvPr id="14" name="Oval 13">
                <a:extLst>
                  <a:ext uri="{FF2B5EF4-FFF2-40B4-BE49-F238E27FC236}">
                    <a16:creationId xmlns="" xmlns:a16="http://schemas.microsoft.com/office/drawing/2014/main" id="{638D5192-6936-4203-AD47-BE3E56E94989}"/>
                  </a:ext>
                </a:extLst>
              </p:cNvPr>
              <p:cNvSpPr/>
              <p:nvPr/>
            </p:nvSpPr>
            <p:spPr bwMode="auto">
              <a:xfrm>
                <a:off x="12783191" y="17136143"/>
                <a:ext cx="3270733" cy="2070564"/>
              </a:xfrm>
              <a:prstGeom prst="ellipse">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Arial" pitchFamily="34" charset="0"/>
                </a:endParaRPr>
              </a:p>
            </p:txBody>
          </p:sp>
        </p:grpSp>
        <p:sp>
          <p:nvSpPr>
            <p:cNvPr id="13" name="TextBox 12">
              <a:extLst>
                <a:ext uri="{FF2B5EF4-FFF2-40B4-BE49-F238E27FC236}">
                  <a16:creationId xmlns="" xmlns:a16="http://schemas.microsoft.com/office/drawing/2014/main" id="{0638D369-3532-46D7-8848-33310B106F48}"/>
                </a:ext>
              </a:extLst>
            </p:cNvPr>
            <p:cNvSpPr txBox="1"/>
            <p:nvPr/>
          </p:nvSpPr>
          <p:spPr>
            <a:xfrm>
              <a:off x="-3483441" y="14286138"/>
              <a:ext cx="6507377" cy="1516301"/>
            </a:xfrm>
            <a:prstGeom prst="rect">
              <a:avLst/>
            </a:prstGeom>
            <a:noFill/>
          </p:spPr>
          <p:txBody>
            <a:bodyPr wrap="square" rtlCol="0">
              <a:spAutoFit/>
            </a:bodyPr>
            <a:lstStyle/>
            <a:p>
              <a:r>
                <a:rPr lang="en-IN" sz="6600" b="1" dirty="0">
                  <a:solidFill>
                    <a:srgbClr val="000000"/>
                  </a:solidFill>
                  <a:latin typeface="Lato" panose="020F0502020204030203" pitchFamily="34" charset="0"/>
                </a:rPr>
                <a:t>Class Dog</a:t>
              </a:r>
            </a:p>
          </p:txBody>
        </p:sp>
        <p:pic>
          <p:nvPicPr>
            <p:cNvPr id="18" name="Picture 17">
              <a:extLst>
                <a:ext uri="{FF2B5EF4-FFF2-40B4-BE49-F238E27FC236}">
                  <a16:creationId xmlns="" xmlns:a16="http://schemas.microsoft.com/office/drawing/2014/main" id="{AB11197F-16B4-42ED-B6FC-00EB598649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1013" y="12060754"/>
              <a:ext cx="3581400" cy="4933950"/>
            </a:xfrm>
            <a:prstGeom prst="rect">
              <a:avLst/>
            </a:prstGeom>
          </p:spPr>
        </p:pic>
        <p:pic>
          <p:nvPicPr>
            <p:cNvPr id="22" name="Picture 21">
              <a:extLst>
                <a:ext uri="{FF2B5EF4-FFF2-40B4-BE49-F238E27FC236}">
                  <a16:creationId xmlns="" xmlns:a16="http://schemas.microsoft.com/office/drawing/2014/main" id="{298D2447-0F69-4040-97CE-E016F96644C1}"/>
                </a:ext>
              </a:extLst>
            </p:cNvPr>
            <p:cNvPicPr>
              <a:picLocks noChangeAspect="1"/>
            </p:cNvPicPr>
            <p:nvPr/>
          </p:nvPicPr>
          <p:blipFill>
            <a:blip r:embed="rId6">
              <a:clrChange>
                <a:clrFrom>
                  <a:srgbClr val="14DACB"/>
                </a:clrFrom>
                <a:clrTo>
                  <a:srgbClr val="14DACB">
                    <a:alpha val="0"/>
                  </a:srgbClr>
                </a:clrTo>
              </a:clrChange>
              <a:extLst>
                <a:ext uri="{28A0092B-C50C-407E-A947-70E740481C1C}">
                  <a14:useLocalDpi xmlns:a14="http://schemas.microsoft.com/office/drawing/2010/main" val="0"/>
                </a:ext>
              </a:extLst>
            </a:blip>
            <a:stretch>
              <a:fillRect/>
            </a:stretch>
          </p:blipFill>
          <p:spPr>
            <a:xfrm>
              <a:off x="3149365" y="11825501"/>
              <a:ext cx="5715000" cy="4286250"/>
            </a:xfrm>
            <a:prstGeom prst="rect">
              <a:avLst/>
            </a:prstGeom>
          </p:spPr>
        </p:pic>
      </p:grpSp>
    </p:spTree>
    <p:extLst>
      <p:ext uri="{BB962C8B-B14F-4D97-AF65-F5344CB8AC3E}">
        <p14:creationId xmlns:p14="http://schemas.microsoft.com/office/powerpoint/2010/main" val="171765606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ppt_x</p:attrName>
                                        </p:attrNameLst>
                                      </p:cBhvr>
                                      <p:tavLst>
                                        <p:tav tm="0">
                                          <p:val>
                                            <p:strVal val="#ppt_x-#ppt_w*1.125000"/>
                                          </p:val>
                                        </p:tav>
                                        <p:tav tm="100000">
                                          <p:val>
                                            <p:strVal val="#ppt_x"/>
                                          </p:val>
                                        </p:tav>
                                      </p:tavLst>
                                    </p:anim>
                                    <p:animEffect transition="in" filter="wipe(right)">
                                      <p:cBhvr>
                                        <p:cTn id="22" dur="500"/>
                                        <p:tgtEl>
                                          <p:spTgt spid="42"/>
                                        </p:tgtEl>
                                      </p:cBhvr>
                                    </p:animEffect>
                                  </p:childTnLst>
                                </p:cTn>
                              </p:par>
                              <p:par>
                                <p:cTn id="23" presetID="12" presetClass="entr" presetSubtype="8"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ppt_x</p:attrName>
                                        </p:attrNameLst>
                                      </p:cBhvr>
                                      <p:tavLst>
                                        <p:tav tm="0">
                                          <p:val>
                                            <p:strVal val="#ppt_x-#ppt_w*1.125000"/>
                                          </p:val>
                                        </p:tav>
                                        <p:tav tm="100000">
                                          <p:val>
                                            <p:strVal val="#ppt_x"/>
                                          </p:val>
                                        </p:tav>
                                      </p:tavLst>
                                    </p:anim>
                                    <p:animEffect transition="in" filter="wipe(righ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553200" y="8168392"/>
            <a:ext cx="16840200" cy="2804408"/>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3800" kern="1200" dirty="0">
                <a:solidFill>
                  <a:srgbClr val="E61557"/>
                </a:solidFill>
                <a:latin typeface="Lato Black" panose="020F0A02020204030203" pitchFamily="34" charset="0"/>
              </a:rPr>
              <a:t>Anonymous Objects</a:t>
            </a:r>
          </a:p>
        </p:txBody>
      </p:sp>
    </p:spTree>
    <p:extLst>
      <p:ext uri="{BB962C8B-B14F-4D97-AF65-F5344CB8AC3E}">
        <p14:creationId xmlns:p14="http://schemas.microsoft.com/office/powerpoint/2010/main" val="230580362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477000" y="3048000"/>
            <a:ext cx="16840200" cy="2804408"/>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kern="1200" dirty="0">
                <a:solidFill>
                  <a:srgbClr val="E61557"/>
                </a:solidFill>
                <a:latin typeface="Lato" panose="020F0502020204030203" pitchFamily="34" charset="0"/>
              </a:rPr>
              <a:t>Anonymous Objects</a:t>
            </a:r>
          </a:p>
        </p:txBody>
      </p:sp>
      <p:pic>
        <p:nvPicPr>
          <p:cNvPr id="5" name="Picture 4" descr="anonymous-object-0.jpg"/>
          <p:cNvPicPr>
            <a:picLocks noChangeAspect="1"/>
          </p:cNvPicPr>
          <p:nvPr/>
        </p:nvPicPr>
        <p:blipFill rotWithShape="1">
          <a:blip r:embed="rId3">
            <a:extLst>
              <a:ext uri="{28A0092B-C50C-407E-A947-70E740481C1C}">
                <a14:useLocalDpi xmlns:a14="http://schemas.microsoft.com/office/drawing/2010/main" val="0"/>
              </a:ext>
            </a:extLst>
          </a:blip>
          <a:srcRect l="7562" t="16904" r="7303" b="15049"/>
          <a:stretch/>
        </p:blipFill>
        <p:spPr>
          <a:xfrm>
            <a:off x="6477000" y="5943600"/>
            <a:ext cx="20210007" cy="12127724"/>
          </a:xfrm>
          <a:prstGeom prst="rect">
            <a:avLst/>
          </a:prstGeom>
        </p:spPr>
      </p:pic>
    </p:spTree>
    <p:extLst>
      <p:ext uri="{BB962C8B-B14F-4D97-AF65-F5344CB8AC3E}">
        <p14:creationId xmlns:p14="http://schemas.microsoft.com/office/powerpoint/2010/main" val="249208084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858000" y="2590800"/>
            <a:ext cx="16840200" cy="2804408"/>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kern="1200" dirty="0">
                <a:solidFill>
                  <a:srgbClr val="E61557"/>
                </a:solidFill>
                <a:latin typeface="Lato" panose="020F0502020204030203" pitchFamily="34" charset="0"/>
              </a:rPr>
              <a:t>Anonymous Objects</a:t>
            </a:r>
          </a:p>
        </p:txBody>
      </p:sp>
      <p:pic>
        <p:nvPicPr>
          <p:cNvPr id="6" name="Picture 5" descr="anonymous-objects-java.jpg"/>
          <p:cNvPicPr>
            <a:picLocks noChangeAspect="1"/>
          </p:cNvPicPr>
          <p:nvPr/>
        </p:nvPicPr>
        <p:blipFill rotWithShape="1">
          <a:blip r:embed="rId3">
            <a:extLst>
              <a:ext uri="{28A0092B-C50C-407E-A947-70E740481C1C}">
                <a14:useLocalDpi xmlns:a14="http://schemas.microsoft.com/office/drawing/2010/main" val="0"/>
              </a:ext>
            </a:extLst>
          </a:blip>
          <a:srcRect l="7098" t="15843" r="8340" b="10824"/>
          <a:stretch/>
        </p:blipFill>
        <p:spPr>
          <a:xfrm>
            <a:off x="6858000" y="5181600"/>
            <a:ext cx="19083772" cy="12425044"/>
          </a:xfrm>
          <a:prstGeom prst="rect">
            <a:avLst/>
          </a:prstGeom>
        </p:spPr>
      </p:pic>
    </p:spTree>
    <p:extLst>
      <p:ext uri="{BB962C8B-B14F-4D97-AF65-F5344CB8AC3E}">
        <p14:creationId xmlns:p14="http://schemas.microsoft.com/office/powerpoint/2010/main" val="26322761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553200" y="8168392"/>
            <a:ext cx="16840200" cy="2804408"/>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kern="1200" dirty="0">
                <a:solidFill>
                  <a:srgbClr val="E61557"/>
                </a:solidFill>
                <a:latin typeface="Lato Black" panose="020F0A02020204030203" pitchFamily="34" charset="0"/>
              </a:rPr>
              <a:t>Final Keyword</a:t>
            </a:r>
          </a:p>
        </p:txBody>
      </p:sp>
    </p:spTree>
    <p:extLst>
      <p:ext uri="{BB962C8B-B14F-4D97-AF65-F5344CB8AC3E}">
        <p14:creationId xmlns:p14="http://schemas.microsoft.com/office/powerpoint/2010/main" val="93578995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a:spLocks noGrp="1"/>
          </p:cNvSpPr>
          <p:nvPr>
            <p:ph type="ctrTitle"/>
          </p:nvPr>
        </p:nvSpPr>
        <p:spPr>
          <a:xfrm>
            <a:off x="6858000" y="3532736"/>
            <a:ext cx="16840200" cy="2804408"/>
          </a:xfrm>
          <a:noFill/>
          <a:ln w="9525">
            <a:noFill/>
            <a:miter lim="800000"/>
            <a:headEnd/>
            <a:tailEnd/>
          </a:ln>
        </p:spPr>
        <p:txBody>
          <a:bodyPr vert="horz" wrap="square" lIns="16930" tIns="16930" rIns="16930" bIns="16930" numCol="1" anchor="t" anchorCtr="0" compatLnSpc="1">
            <a:prstTxWarp prst="textNoShape">
              <a:avLst/>
            </a:prstTxWarp>
          </a:bodyPr>
          <a:lstStyle/>
          <a:p>
            <a:pPr algn="l">
              <a:spcBef>
                <a:spcPct val="20000"/>
              </a:spcBef>
            </a:pPr>
            <a:r>
              <a:rPr lang="en-IN" sz="11500" kern="1200">
                <a:solidFill>
                  <a:srgbClr val="E61557"/>
                </a:solidFill>
                <a:latin typeface="Lato" panose="020F0502020204030203" pitchFamily="34" charset="0"/>
              </a:rPr>
              <a:t>Final Keyword</a:t>
            </a:r>
            <a:endParaRPr lang="en-IN" sz="11500" kern="1200" dirty="0">
              <a:solidFill>
                <a:srgbClr val="E61557"/>
              </a:solidFill>
              <a:latin typeface="Lato" panose="020F0502020204030203" pitchFamily="34" charset="0"/>
            </a:endParaRPr>
          </a:p>
        </p:txBody>
      </p:sp>
      <p:pic>
        <p:nvPicPr>
          <p:cNvPr id="5" name="Picture 4" descr="final.png"/>
          <p:cNvPicPr>
            <a:picLocks noChangeAspect="1"/>
          </p:cNvPicPr>
          <p:nvPr/>
        </p:nvPicPr>
        <p:blipFill rotWithShape="1">
          <a:blip r:embed="rId3">
            <a:extLst>
              <a:ext uri="{28A0092B-C50C-407E-A947-70E740481C1C}">
                <a14:useLocalDpi xmlns:a14="http://schemas.microsoft.com/office/drawing/2010/main" val="0"/>
              </a:ext>
            </a:extLst>
          </a:blip>
          <a:srcRect t="24396"/>
          <a:stretch/>
        </p:blipFill>
        <p:spPr>
          <a:xfrm>
            <a:off x="7971923" y="6321904"/>
            <a:ext cx="22614757" cy="9929731"/>
          </a:xfrm>
          <a:prstGeom prst="rect">
            <a:avLst/>
          </a:prstGeom>
        </p:spPr>
      </p:pic>
    </p:spTree>
    <p:extLst>
      <p:ext uri="{BB962C8B-B14F-4D97-AF65-F5344CB8AC3E}">
        <p14:creationId xmlns:p14="http://schemas.microsoft.com/office/powerpoint/2010/main" val="316034188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 name="Title 1">
            <a:extLst>
              <a:ext uri="{FF2B5EF4-FFF2-40B4-BE49-F238E27FC236}">
                <a16:creationId xmlns="" xmlns:a16="http://schemas.microsoft.com/office/drawing/2014/main" id="{69BF8E01-DB04-4463-B590-EB6AEDB0D50C}"/>
              </a:ext>
            </a:extLst>
          </p:cNvPr>
          <p:cNvSpPr txBox="1">
            <a:spLocks/>
          </p:cNvSpPr>
          <p:nvPr/>
        </p:nvSpPr>
        <p:spPr>
          <a:xfrm>
            <a:off x="6705600" y="8065536"/>
            <a:ext cx="22250400" cy="64633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defTabSz="914240" eaLnBrk="1" hangingPunct="1">
              <a:buClr>
                <a:srgbClr val="000000"/>
              </a:buClr>
              <a:buFont typeface="Arial" charset="0"/>
              <a:defRPr sz="13800" b="0">
                <a:ln w="0"/>
                <a:solidFill>
                  <a:srgbClr val="E41657"/>
                </a:solidFill>
                <a:latin typeface="Lato Black" panose="020F0A02020204030203" pitchFamily="34" charset="0"/>
                <a:cs typeface="Calibri Light" panose="020F0302020204030204" pitchFamily="34" charset="0"/>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a:t>Object Class and </a:t>
            </a:r>
            <a:r>
              <a:rPr lang="en-IN" dirty="0" err="1"/>
              <a:t>toString</a:t>
            </a:r>
            <a:r>
              <a:rPr lang="en-IN" dirty="0"/>
              <a:t> Method</a:t>
            </a:r>
          </a:p>
          <a:p>
            <a:endParaRPr lang="en-IN" dirty="0"/>
          </a:p>
        </p:txBody>
      </p:sp>
    </p:spTree>
    <p:extLst>
      <p:ext uri="{BB962C8B-B14F-4D97-AF65-F5344CB8AC3E}">
        <p14:creationId xmlns:p14="http://schemas.microsoft.com/office/powerpoint/2010/main" val="25610231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pic>
        <p:nvPicPr>
          <p:cNvPr id="5" name="Picture 4" descr="objectclass.jpg"/>
          <p:cNvPicPr>
            <a:picLocks noChangeAspect="1"/>
          </p:cNvPicPr>
          <p:nvPr/>
        </p:nvPicPr>
        <p:blipFill rotWithShape="1">
          <a:blip r:embed="rId3">
            <a:extLst>
              <a:ext uri="{28A0092B-C50C-407E-A947-70E740481C1C}">
                <a14:useLocalDpi xmlns:a14="http://schemas.microsoft.com/office/drawing/2010/main" val="0"/>
              </a:ext>
            </a:extLst>
          </a:blip>
          <a:srcRect l="2986" t="19101" r="2247" b="10584"/>
          <a:stretch/>
        </p:blipFill>
        <p:spPr>
          <a:xfrm>
            <a:off x="9144000" y="5562600"/>
            <a:ext cx="21031200" cy="11703467"/>
          </a:xfrm>
          <a:prstGeom prst="rect">
            <a:avLst/>
          </a:prstGeom>
        </p:spPr>
      </p:pic>
    </p:spTree>
    <p:extLst>
      <p:ext uri="{BB962C8B-B14F-4D97-AF65-F5344CB8AC3E}">
        <p14:creationId xmlns:p14="http://schemas.microsoft.com/office/powerpoint/2010/main" val="10994189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 name="Title 1">
            <a:extLst>
              <a:ext uri="{FF2B5EF4-FFF2-40B4-BE49-F238E27FC236}">
                <a16:creationId xmlns="" xmlns:a16="http://schemas.microsoft.com/office/drawing/2014/main" id="{69BF8E01-DB04-4463-B590-EB6AEDB0D50C}"/>
              </a:ext>
            </a:extLst>
          </p:cNvPr>
          <p:cNvSpPr txBox="1">
            <a:spLocks/>
          </p:cNvSpPr>
          <p:nvPr/>
        </p:nvSpPr>
        <p:spPr>
          <a:xfrm>
            <a:off x="6705600" y="7543800"/>
            <a:ext cx="22250400" cy="74174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defTabSz="914240" eaLnBrk="1" hangingPunct="1">
              <a:buClr>
                <a:srgbClr val="000000"/>
              </a:buClr>
              <a:buFont typeface="Arial" charset="0"/>
              <a:defRPr sz="13800" b="0">
                <a:ln w="0"/>
                <a:solidFill>
                  <a:srgbClr val="E41657"/>
                </a:solidFill>
                <a:latin typeface="Lato Black" panose="020F0A02020204030203" pitchFamily="34" charset="0"/>
                <a:cs typeface="Calibri Light" panose="020F0302020204030204" pitchFamily="34" charset="0"/>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smtClean="0"/>
              <a:t>Case Study</a:t>
            </a:r>
          </a:p>
          <a:p>
            <a:r>
              <a:rPr lang="en-IN" sz="10000" dirty="0" smtClean="0">
                <a:solidFill>
                  <a:srgbClr val="5F5F5F"/>
                </a:solidFill>
              </a:rPr>
              <a:t>Zomato - Elements </a:t>
            </a:r>
            <a:r>
              <a:rPr lang="en-IN" sz="10000" dirty="0">
                <a:solidFill>
                  <a:srgbClr val="5F5F5F"/>
                </a:solidFill>
              </a:rPr>
              <a:t>of </a:t>
            </a:r>
            <a:r>
              <a:rPr lang="en-IN" sz="10000" dirty="0" smtClean="0">
                <a:solidFill>
                  <a:srgbClr val="5F5F5F"/>
                </a:solidFill>
              </a:rPr>
              <a:t>Object Oriented Design</a:t>
            </a:r>
            <a:endParaRPr lang="en-IN" sz="10000" dirty="0">
              <a:solidFill>
                <a:srgbClr val="5F5F5F"/>
              </a:solidFill>
            </a:endParaRPr>
          </a:p>
          <a:p>
            <a:endParaRPr lang="en-IN" dirty="0">
              <a:solidFill>
                <a:srgbClr val="5F5F5F"/>
              </a:solidFill>
            </a:endParaRPr>
          </a:p>
        </p:txBody>
      </p:sp>
    </p:spTree>
    <p:extLst>
      <p:ext uri="{BB962C8B-B14F-4D97-AF65-F5344CB8AC3E}">
        <p14:creationId xmlns:p14="http://schemas.microsoft.com/office/powerpoint/2010/main" val="25164347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 name="Title 1">
            <a:extLst>
              <a:ext uri="{FF2B5EF4-FFF2-40B4-BE49-F238E27FC236}">
                <a16:creationId xmlns="" xmlns:a16="http://schemas.microsoft.com/office/drawing/2014/main" id="{69BF8E01-DB04-4463-B590-EB6AEDB0D50C}"/>
              </a:ext>
            </a:extLst>
          </p:cNvPr>
          <p:cNvSpPr txBox="1">
            <a:spLocks/>
          </p:cNvSpPr>
          <p:nvPr/>
        </p:nvSpPr>
        <p:spPr>
          <a:xfrm>
            <a:off x="6629400" y="7086600"/>
            <a:ext cx="26898600" cy="89562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defTabSz="914240" eaLnBrk="1" hangingPunct="1">
              <a:buClr>
                <a:srgbClr val="000000"/>
              </a:buClr>
              <a:buFont typeface="Arial" charset="0"/>
              <a:defRPr sz="13800" b="0">
                <a:ln w="0"/>
                <a:solidFill>
                  <a:srgbClr val="E41657"/>
                </a:solidFill>
                <a:latin typeface="Lato Black" panose="020F0A02020204030203" pitchFamily="34" charset="0"/>
                <a:cs typeface="Calibri Light" panose="020F0302020204030204" pitchFamily="34" charset="0"/>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smtClean="0"/>
              <a:t>Problem</a:t>
            </a:r>
          </a:p>
          <a:p>
            <a:r>
              <a:rPr lang="en-IN" sz="10000" dirty="0" smtClean="0">
                <a:solidFill>
                  <a:schemeClr val="tx1"/>
                </a:solidFill>
              </a:rPr>
              <a:t>1. Listing Restaurants in Application</a:t>
            </a:r>
          </a:p>
          <a:p>
            <a:r>
              <a:rPr lang="en-IN" sz="10000" dirty="0" smtClean="0">
                <a:solidFill>
                  <a:srgbClr val="5F5F5F"/>
                </a:solidFill>
              </a:rPr>
              <a:t>2. Identification Of Objects and Relationships between them</a:t>
            </a:r>
            <a:endParaRPr lang="en-IN" sz="10000" dirty="0">
              <a:solidFill>
                <a:srgbClr val="5F5F5F"/>
              </a:solidFill>
            </a:endParaRPr>
          </a:p>
          <a:p>
            <a:endParaRPr lang="en-IN" dirty="0"/>
          </a:p>
        </p:txBody>
      </p:sp>
    </p:spTree>
    <p:extLst>
      <p:ext uri="{BB962C8B-B14F-4D97-AF65-F5344CB8AC3E}">
        <p14:creationId xmlns:p14="http://schemas.microsoft.com/office/powerpoint/2010/main" val="42297495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2" name="Title 1">
            <a:extLst>
              <a:ext uri="{FF2B5EF4-FFF2-40B4-BE49-F238E27FC236}">
                <a16:creationId xmlns="" xmlns:a16="http://schemas.microsoft.com/office/drawing/2014/main" id="{69BF8E01-DB04-4463-B590-EB6AEDB0D50C}"/>
              </a:ext>
            </a:extLst>
          </p:cNvPr>
          <p:cNvSpPr txBox="1">
            <a:spLocks/>
          </p:cNvSpPr>
          <p:nvPr/>
        </p:nvSpPr>
        <p:spPr>
          <a:xfrm>
            <a:off x="5791200" y="1295400"/>
            <a:ext cx="26898600" cy="4339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defTabSz="914240" eaLnBrk="1" hangingPunct="1">
              <a:buClr>
                <a:srgbClr val="000000"/>
              </a:buClr>
              <a:buFont typeface="Arial" charset="0"/>
              <a:defRPr sz="13800" b="0">
                <a:ln w="0"/>
                <a:solidFill>
                  <a:srgbClr val="E41657"/>
                </a:solidFill>
                <a:latin typeface="Lato Black" panose="020F0A02020204030203" pitchFamily="34" charset="0"/>
                <a:cs typeface="Calibri Light" panose="020F0302020204030204" pitchFamily="34" charset="0"/>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smtClean="0"/>
              <a:t>Developing Solution</a:t>
            </a:r>
          </a:p>
          <a:p>
            <a:endParaRPr lang="en-IN" dirty="0"/>
          </a:p>
        </p:txBody>
      </p:sp>
      <p:pic>
        <p:nvPicPr>
          <p:cNvPr id="3" name="Picture 2" descr="IMG_61A8ADD49295-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810000"/>
            <a:ext cx="9038771" cy="1547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7958713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78BBF490-432D-498E-A947-1371BD172D8D}"/>
              </a:ext>
            </a:extLst>
          </p:cNvPr>
          <p:cNvSpPr>
            <a:spLocks noGrp="1"/>
          </p:cNvSpPr>
          <p:nvPr>
            <p:ph type="title"/>
          </p:nvPr>
        </p:nvSpPr>
        <p:spPr>
          <a:xfrm>
            <a:off x="6248400" y="6248400"/>
            <a:ext cx="27012900" cy="2307709"/>
          </a:xfrm>
          <a:noFill/>
          <a:ln w="9525">
            <a:noFill/>
            <a:miter lim="800000"/>
            <a:headEnd/>
            <a:tailEnd/>
          </a:ln>
        </p:spPr>
        <p:txBody>
          <a:bodyPr vert="horz" wrap="square" lIns="16930" tIns="16930" rIns="16930" bIns="16930" numCol="1" anchor="t" anchorCtr="0" compatLnSpc="1">
            <a:prstTxWarp prst="textNoShape">
              <a:avLst/>
            </a:prstTxWarp>
          </a:bodyPr>
          <a:lstStyle/>
          <a:p>
            <a:r>
              <a:rPr lang="en-IN" sz="11500" dirty="0">
                <a:solidFill>
                  <a:srgbClr val="E61557"/>
                </a:solidFill>
                <a:latin typeface="Lato" panose="020F0502020204030203" pitchFamily="34" charset="0"/>
              </a:rPr>
              <a:t>Object Oriented </a:t>
            </a:r>
            <a:r>
              <a:rPr lang="en-IN" sz="11500" dirty="0" smtClean="0">
                <a:solidFill>
                  <a:srgbClr val="E61557"/>
                </a:solidFill>
                <a:latin typeface="Lato" panose="020F0502020204030203" pitchFamily="34" charset="0"/>
              </a:rPr>
              <a:t>Programming(OOPs</a:t>
            </a:r>
            <a:r>
              <a:rPr lang="en-IN" sz="11500" dirty="0">
                <a:solidFill>
                  <a:srgbClr val="E61557"/>
                </a:solidFill>
                <a:latin typeface="Lato" panose="020F0502020204030203" pitchFamily="34" charset="0"/>
              </a:rPr>
              <a:t>)</a:t>
            </a:r>
          </a:p>
        </p:txBody>
      </p:sp>
      <p:sp>
        <p:nvSpPr>
          <p:cNvPr id="83" name="Rectangle: Rounded Corners 82">
            <a:extLst>
              <a:ext uri="{FF2B5EF4-FFF2-40B4-BE49-F238E27FC236}">
                <a16:creationId xmlns="" xmlns:a16="http://schemas.microsoft.com/office/drawing/2014/main" id="{27830C52-2580-42E3-8A28-6FE805F55321}"/>
              </a:ext>
            </a:extLst>
          </p:cNvPr>
          <p:cNvSpPr/>
          <p:nvPr/>
        </p:nvSpPr>
        <p:spPr bwMode="auto">
          <a:xfrm>
            <a:off x="6473509" y="8530887"/>
            <a:ext cx="21827490" cy="1940957"/>
          </a:xfrm>
          <a:prstGeom prst="roundRect">
            <a:avLst/>
          </a:prstGeom>
          <a:noFill/>
        </p:spPr>
        <p:txBody>
          <a:bodyPr wrap="square" rtlCol="0">
            <a:spAutoFit/>
          </a:bodyPr>
          <a:lstStyle/>
          <a:p>
            <a:r>
              <a:rPr lang="en-IN" sz="5400" b="1" dirty="0">
                <a:solidFill>
                  <a:srgbClr val="000000"/>
                </a:solidFill>
                <a:latin typeface="Lato" panose="020F0502020204030203" pitchFamily="34" charset="0"/>
              </a:rPr>
              <a:t>For different values of data members (breed size, age, and </a:t>
            </a:r>
            <a:r>
              <a:rPr lang="en-IN" sz="5400" b="1" dirty="0" err="1">
                <a:solidFill>
                  <a:srgbClr val="000000"/>
                </a:solidFill>
                <a:latin typeface="Lato" panose="020F0502020204030203" pitchFamily="34" charset="0"/>
              </a:rPr>
              <a:t>color</a:t>
            </a:r>
            <a:r>
              <a:rPr lang="en-IN" sz="5400" b="1" dirty="0">
                <a:solidFill>
                  <a:srgbClr val="000000"/>
                </a:solidFill>
                <a:latin typeface="Lato" panose="020F0502020204030203" pitchFamily="34" charset="0"/>
              </a:rPr>
              <a:t>) in Java class, you will get a different dog object</a:t>
            </a:r>
          </a:p>
        </p:txBody>
      </p:sp>
    </p:spTree>
    <p:extLst>
      <p:ext uri="{BB962C8B-B14F-4D97-AF65-F5344CB8AC3E}">
        <p14:creationId xmlns:p14="http://schemas.microsoft.com/office/powerpoint/2010/main" val="7043111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a:noFill/>
          <a:ln w="9525">
            <a:noFill/>
            <a:miter lim="800000"/>
            <a:headEnd/>
            <a:tailEnd/>
          </a:ln>
        </p:spPr>
      </p:pic>
      <p:sp>
        <p:nvSpPr>
          <p:cNvPr id="4" name="Title 3">
            <a:extLst>
              <a:ext uri="{FF2B5EF4-FFF2-40B4-BE49-F238E27FC236}">
                <a16:creationId xmlns="" xmlns:a16="http://schemas.microsoft.com/office/drawing/2014/main" id="{A2226222-2FCD-400A-9B10-7A15A6DFF605}"/>
              </a:ext>
            </a:extLst>
          </p:cNvPr>
          <p:cNvSpPr txBox="1">
            <a:spLocks/>
          </p:cNvSpPr>
          <p:nvPr/>
        </p:nvSpPr>
        <p:spPr>
          <a:xfrm>
            <a:off x="7848600" y="9906000"/>
            <a:ext cx="11658600" cy="208483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defTabSz="914240" eaLnBrk="1" hangingPunct="1">
              <a:spcBef>
                <a:spcPct val="20000"/>
              </a:spcBef>
              <a:buClr>
                <a:srgbClr val="000000"/>
              </a:buClr>
              <a:buFont typeface="Arial" charset="0"/>
              <a:defRPr sz="11500" b="1" baseline="0">
                <a:solidFill>
                  <a:srgbClr val="E61557"/>
                </a:solidFill>
                <a:latin typeface="Lato Black" panose="020F0A02020204030203" pitchFamily="34" charset="0"/>
                <a:ea typeface="+mj-ea"/>
                <a:cs typeface="+mj-cs"/>
              </a:defRPr>
            </a:lvl1pPr>
            <a:lvl2pPr defTabSz="914240" eaLnBrk="1" hangingPunct="1">
              <a:spcBef>
                <a:spcPct val="20000"/>
              </a:spcBef>
              <a:buClr>
                <a:srgbClr val="000000"/>
              </a:buClr>
              <a:buFont typeface="Arial" charset="0"/>
              <a:defRPr sz="9600">
                <a:solidFill>
                  <a:srgbClr val="5F5F5F"/>
                </a:solidFill>
                <a:latin typeface="Arial" pitchFamily="34" charset="0"/>
              </a:defRPr>
            </a:lvl2pPr>
            <a:lvl3pPr defTabSz="914240" eaLnBrk="1" hangingPunct="1">
              <a:spcBef>
                <a:spcPct val="20000"/>
              </a:spcBef>
              <a:buClr>
                <a:srgbClr val="000000"/>
              </a:buClr>
              <a:buFont typeface="Arial" charset="0"/>
              <a:defRPr sz="9600">
                <a:solidFill>
                  <a:srgbClr val="5F5F5F"/>
                </a:solidFill>
                <a:latin typeface="Arial" pitchFamily="34" charset="0"/>
              </a:defRPr>
            </a:lvl3pPr>
            <a:lvl4pPr defTabSz="914240" eaLnBrk="1" hangingPunct="1">
              <a:spcBef>
                <a:spcPct val="20000"/>
              </a:spcBef>
              <a:buClr>
                <a:srgbClr val="000000"/>
              </a:buClr>
              <a:buFont typeface="Arial" charset="0"/>
              <a:defRPr sz="9600">
                <a:solidFill>
                  <a:srgbClr val="5F5F5F"/>
                </a:solidFill>
                <a:latin typeface="Arial" pitchFamily="34" charset="0"/>
              </a:defRPr>
            </a:lvl4pPr>
            <a:lvl5pPr defTabSz="914240" eaLnBrk="1" hangingPunct="1">
              <a:spcBef>
                <a:spcPct val="20000"/>
              </a:spcBef>
              <a:buClr>
                <a:srgbClr val="000000"/>
              </a:buClr>
              <a:buFont typeface="Arial" charset="0"/>
              <a:defRPr sz="9600">
                <a:solidFill>
                  <a:srgbClr val="5F5F5F"/>
                </a:solidFill>
                <a:latin typeface="Arial" pitchFamily="34" charset="0"/>
              </a:defRPr>
            </a:lvl5pPr>
            <a:lvl6pPr marL="1828480" algn="ctr" defTabSz="914240" fontAlgn="base">
              <a:spcBef>
                <a:spcPct val="20000"/>
              </a:spcBef>
              <a:spcAft>
                <a:spcPct val="0"/>
              </a:spcAft>
              <a:buClr>
                <a:srgbClr val="000000"/>
              </a:buClr>
              <a:buFont typeface="Arial" pitchFamily="34" charset="0"/>
              <a:defRPr sz="10500" b="1">
                <a:latin typeface="Arial" pitchFamily="34" charset="0"/>
              </a:defRPr>
            </a:lvl6pPr>
            <a:lvl7pPr marL="3656960" algn="ctr" defTabSz="914240" fontAlgn="base">
              <a:spcBef>
                <a:spcPct val="20000"/>
              </a:spcBef>
              <a:spcAft>
                <a:spcPct val="0"/>
              </a:spcAft>
              <a:buClr>
                <a:srgbClr val="000000"/>
              </a:buClr>
              <a:buFont typeface="Arial" pitchFamily="34" charset="0"/>
              <a:defRPr sz="10500" b="1">
                <a:latin typeface="Arial" pitchFamily="34" charset="0"/>
              </a:defRPr>
            </a:lvl7pPr>
            <a:lvl8pPr marL="5485440" algn="ctr" defTabSz="914240" fontAlgn="base">
              <a:spcBef>
                <a:spcPct val="20000"/>
              </a:spcBef>
              <a:spcAft>
                <a:spcPct val="0"/>
              </a:spcAft>
              <a:buClr>
                <a:srgbClr val="000000"/>
              </a:buClr>
              <a:buFont typeface="Arial" pitchFamily="34" charset="0"/>
              <a:defRPr sz="10500" b="1">
                <a:latin typeface="Arial" pitchFamily="34" charset="0"/>
              </a:defRPr>
            </a:lvl8pPr>
            <a:lvl9pPr marL="7313920" algn="ctr" defTabSz="914240" fontAlgn="base">
              <a:spcBef>
                <a:spcPct val="20000"/>
              </a:spcBef>
              <a:spcAft>
                <a:spcPct val="0"/>
              </a:spcAft>
              <a:buClr>
                <a:srgbClr val="000000"/>
              </a:buClr>
              <a:buFont typeface="Arial" pitchFamily="34" charset="0"/>
              <a:defRPr sz="10500" b="1">
                <a:latin typeface="Arial" pitchFamily="34" charset="0"/>
              </a:defRPr>
            </a:lvl9pPr>
          </a:lstStyle>
          <a:p>
            <a:r>
              <a:rPr lang="en-IN" dirty="0"/>
              <a:t>Thank You</a:t>
            </a:r>
          </a:p>
        </p:txBody>
      </p:sp>
    </p:spTree>
    <p:extLst>
      <p:ext uri="{BB962C8B-B14F-4D97-AF65-F5344CB8AC3E}">
        <p14:creationId xmlns:p14="http://schemas.microsoft.com/office/powerpoint/2010/main" val="25013034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78BBF490-432D-498E-A947-1371BD172D8D}"/>
              </a:ext>
            </a:extLst>
          </p:cNvPr>
          <p:cNvSpPr>
            <a:spLocks noGrp="1"/>
          </p:cNvSpPr>
          <p:nvPr>
            <p:ph type="title"/>
          </p:nvPr>
        </p:nvSpPr>
        <p:spPr>
          <a:xfrm>
            <a:off x="6575579" y="1480279"/>
            <a:ext cx="21976872" cy="2307709"/>
          </a:xfrm>
          <a:noFill/>
          <a:ln w="9525">
            <a:noFill/>
            <a:miter lim="800000"/>
            <a:headEnd/>
            <a:tailEnd/>
          </a:ln>
        </p:spPr>
        <p:txBody>
          <a:bodyPr vert="horz" wrap="square" lIns="16930" tIns="16930" rIns="16930" bIns="16930" numCol="1" anchor="t" anchorCtr="0" compatLnSpc="1">
            <a:prstTxWarp prst="textNoShape">
              <a:avLst/>
            </a:prstTxWarp>
          </a:bodyPr>
          <a:lstStyle/>
          <a:p>
            <a:r>
              <a:rPr lang="en-IN" sz="11500" dirty="0">
                <a:solidFill>
                  <a:srgbClr val="E61557"/>
                </a:solidFill>
                <a:latin typeface="Lato" panose="020F0502020204030203" pitchFamily="34" charset="0"/>
              </a:rPr>
              <a:t>Object Oriented </a:t>
            </a:r>
            <a:r>
              <a:rPr lang="en-IN" sz="11500" dirty="0" smtClean="0">
                <a:solidFill>
                  <a:srgbClr val="E61557"/>
                </a:solidFill>
                <a:latin typeface="Lato" panose="020F0502020204030203" pitchFamily="34" charset="0"/>
              </a:rPr>
              <a:t>Programming (OOPs</a:t>
            </a:r>
            <a:r>
              <a:rPr lang="en-IN" sz="11500" dirty="0">
                <a:solidFill>
                  <a:srgbClr val="E61557"/>
                </a:solidFill>
                <a:latin typeface="Lato" panose="020F0502020204030203" pitchFamily="34" charset="0"/>
              </a:rPr>
              <a:t>)</a:t>
            </a:r>
          </a:p>
        </p:txBody>
      </p:sp>
      <p:grpSp>
        <p:nvGrpSpPr>
          <p:cNvPr id="85" name="Group 84">
            <a:extLst>
              <a:ext uri="{FF2B5EF4-FFF2-40B4-BE49-F238E27FC236}">
                <a16:creationId xmlns="" xmlns:a16="http://schemas.microsoft.com/office/drawing/2014/main" id="{9B06453A-71D4-436D-BE07-936D37016F69}"/>
              </a:ext>
            </a:extLst>
          </p:cNvPr>
          <p:cNvGrpSpPr>
            <a:grpSpLocks noChangeAspect="1"/>
          </p:cNvGrpSpPr>
          <p:nvPr/>
        </p:nvGrpSpPr>
        <p:grpSpPr>
          <a:xfrm>
            <a:off x="5542281" y="2377060"/>
            <a:ext cx="28976318" cy="15417530"/>
            <a:chOff x="2759990" y="8993284"/>
            <a:chExt cx="31873950" cy="16959284"/>
          </a:xfrm>
        </p:grpSpPr>
        <p:sp>
          <p:nvSpPr>
            <p:cNvPr id="86" name="Rectangle: Rounded Corners 22">
              <a:extLst>
                <a:ext uri="{FF2B5EF4-FFF2-40B4-BE49-F238E27FC236}">
                  <a16:creationId xmlns="" xmlns:a16="http://schemas.microsoft.com/office/drawing/2014/main" id="{248E9E7F-65DC-4E29-814D-291A09D07D52}"/>
                </a:ext>
              </a:extLst>
            </p:cNvPr>
            <p:cNvSpPr/>
            <p:nvPr/>
          </p:nvSpPr>
          <p:spPr bwMode="auto">
            <a:xfrm>
              <a:off x="2759990" y="11722202"/>
              <a:ext cx="15528010" cy="14230366"/>
            </a:xfrm>
            <a:prstGeom prst="roundRect">
              <a:avLst/>
            </a:prstGeom>
            <a:noFill/>
            <a:ln w="76200" cap="flat" cmpd="sng" algn="ctr">
              <a:noFill/>
              <a:prstDash val="solid"/>
              <a:round/>
              <a:headEnd type="none" w="sm" len="sm"/>
              <a:tailEnd type="none" w="sm" len="sm"/>
            </a:ln>
            <a:effectLst>
              <a:innerShdw blurRad="279400">
                <a:prstClr val="black"/>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pic>
          <p:nvPicPr>
            <p:cNvPr id="87" name="Picture 86">
              <a:extLst>
                <a:ext uri="{FF2B5EF4-FFF2-40B4-BE49-F238E27FC236}">
                  <a16:creationId xmlns="" xmlns:a16="http://schemas.microsoft.com/office/drawing/2014/main" id="{E9C219B9-A652-4C41-B00A-2F908CBA0F4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95051" y="10794514"/>
              <a:ext cx="6338889" cy="6338887"/>
            </a:xfrm>
            <a:prstGeom prst="rect">
              <a:avLst/>
            </a:prstGeom>
          </p:spPr>
        </p:pic>
        <p:grpSp>
          <p:nvGrpSpPr>
            <p:cNvPr id="88" name="Group 87">
              <a:extLst>
                <a:ext uri="{FF2B5EF4-FFF2-40B4-BE49-F238E27FC236}">
                  <a16:creationId xmlns="" xmlns:a16="http://schemas.microsoft.com/office/drawing/2014/main" id="{4829C53E-7AF4-4B15-9A57-4FCAB7DAAF2C}"/>
                </a:ext>
              </a:extLst>
            </p:cNvPr>
            <p:cNvGrpSpPr/>
            <p:nvPr/>
          </p:nvGrpSpPr>
          <p:grpSpPr>
            <a:xfrm>
              <a:off x="12923181" y="8993284"/>
              <a:ext cx="6783343" cy="8271642"/>
              <a:chOff x="10747683" y="9404181"/>
              <a:chExt cx="6783343" cy="8271642"/>
            </a:xfrm>
          </p:grpSpPr>
          <p:grpSp>
            <p:nvGrpSpPr>
              <p:cNvPr id="91" name="Group 90">
                <a:extLst>
                  <a:ext uri="{FF2B5EF4-FFF2-40B4-BE49-F238E27FC236}">
                    <a16:creationId xmlns="" xmlns:a16="http://schemas.microsoft.com/office/drawing/2014/main" id="{A51CA1F6-5FB1-46C2-81DC-82B5397BC227}"/>
                  </a:ext>
                </a:extLst>
              </p:cNvPr>
              <p:cNvGrpSpPr/>
              <p:nvPr/>
            </p:nvGrpSpPr>
            <p:grpSpPr>
              <a:xfrm>
                <a:off x="10747683" y="9404181"/>
                <a:ext cx="6693865" cy="7363252"/>
                <a:chOff x="3561954" y="12296161"/>
                <a:chExt cx="4572000" cy="4572000"/>
              </a:xfrm>
            </p:grpSpPr>
            <p:pic>
              <p:nvPicPr>
                <p:cNvPr id="93" name="Picture 92">
                  <a:extLst>
                    <a:ext uri="{FF2B5EF4-FFF2-40B4-BE49-F238E27FC236}">
                      <a16:creationId xmlns="" xmlns:a16="http://schemas.microsoft.com/office/drawing/2014/main" id="{6CB99A52-2A69-4510-9177-555CA4BD343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1954" y="12296161"/>
                  <a:ext cx="4572000" cy="4572000"/>
                </a:xfrm>
                <a:prstGeom prst="rect">
                  <a:avLst/>
                </a:prstGeom>
              </p:spPr>
            </p:pic>
            <p:sp>
              <p:nvSpPr>
                <p:cNvPr id="94" name="Rectangle: Rounded Corners 10">
                  <a:extLst>
                    <a:ext uri="{FF2B5EF4-FFF2-40B4-BE49-F238E27FC236}">
                      <a16:creationId xmlns="" xmlns:a16="http://schemas.microsoft.com/office/drawing/2014/main" id="{51F5474C-6A83-4577-B5D0-FB1FC444466F}"/>
                    </a:ext>
                  </a:extLst>
                </p:cNvPr>
                <p:cNvSpPr/>
                <p:nvPr/>
              </p:nvSpPr>
              <p:spPr bwMode="auto">
                <a:xfrm>
                  <a:off x="4794259" y="12822777"/>
                  <a:ext cx="2438400" cy="810262"/>
                </a:xfrm>
                <a:prstGeom prst="round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Arial" pitchFamily="34" charset="0"/>
                  </a:endParaRPr>
                </a:p>
              </p:txBody>
            </p:sp>
          </p:grpSp>
          <p:sp>
            <p:nvSpPr>
              <p:cNvPr id="92" name="Oval 91">
                <a:extLst>
                  <a:ext uri="{FF2B5EF4-FFF2-40B4-BE49-F238E27FC236}">
                    <a16:creationId xmlns="" xmlns:a16="http://schemas.microsoft.com/office/drawing/2014/main" id="{638D5192-6936-4203-AD47-BE3E56E94989}"/>
                  </a:ext>
                </a:extLst>
              </p:cNvPr>
              <p:cNvSpPr/>
              <p:nvPr/>
            </p:nvSpPr>
            <p:spPr bwMode="auto">
              <a:xfrm>
                <a:off x="13960965" y="15096745"/>
                <a:ext cx="3570061" cy="2579078"/>
              </a:xfrm>
              <a:prstGeom prst="ellipse">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Arial" pitchFamily="34" charset="0"/>
                </a:endParaRPr>
              </a:p>
            </p:txBody>
          </p:sp>
        </p:grpSp>
        <p:pic>
          <p:nvPicPr>
            <p:cNvPr id="89" name="Picture 88">
              <a:extLst>
                <a:ext uri="{FF2B5EF4-FFF2-40B4-BE49-F238E27FC236}">
                  <a16:creationId xmlns="" xmlns:a16="http://schemas.microsoft.com/office/drawing/2014/main" id="{AB11197F-16B4-42ED-B6FC-00EB598649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09795" y="11273443"/>
              <a:ext cx="3581400" cy="4933950"/>
            </a:xfrm>
            <a:prstGeom prst="rect">
              <a:avLst/>
            </a:prstGeom>
          </p:spPr>
        </p:pic>
        <p:pic>
          <p:nvPicPr>
            <p:cNvPr id="90" name="Picture 89">
              <a:extLst>
                <a:ext uri="{FF2B5EF4-FFF2-40B4-BE49-F238E27FC236}">
                  <a16:creationId xmlns="" xmlns:a16="http://schemas.microsoft.com/office/drawing/2014/main" id="{298D2447-0F69-4040-97CE-E016F96644C1}"/>
                </a:ext>
              </a:extLst>
            </p:cNvPr>
            <p:cNvPicPr>
              <a:picLocks noChangeAspect="1"/>
            </p:cNvPicPr>
            <p:nvPr/>
          </p:nvPicPr>
          <p:blipFill>
            <a:blip r:embed="rId6">
              <a:clrChange>
                <a:clrFrom>
                  <a:srgbClr val="14DACB"/>
                </a:clrFrom>
                <a:clrTo>
                  <a:srgbClr val="14DACB">
                    <a:alpha val="0"/>
                  </a:srgbClr>
                </a:clrTo>
              </a:clrChange>
              <a:extLst>
                <a:ext uri="{28A0092B-C50C-407E-A947-70E740481C1C}">
                  <a14:useLocalDpi xmlns:a14="http://schemas.microsoft.com/office/drawing/2010/main" val="0"/>
                </a:ext>
              </a:extLst>
            </a:blip>
            <a:stretch>
              <a:fillRect/>
            </a:stretch>
          </p:blipFill>
          <p:spPr>
            <a:xfrm>
              <a:off x="4404009" y="11626672"/>
              <a:ext cx="5715001" cy="4286250"/>
            </a:xfrm>
            <a:prstGeom prst="rect">
              <a:avLst/>
            </a:prstGeom>
          </p:spPr>
        </p:pic>
      </p:grpSp>
      <p:grpSp>
        <p:nvGrpSpPr>
          <p:cNvPr id="95" name="Group 94">
            <a:extLst>
              <a:ext uri="{FF2B5EF4-FFF2-40B4-BE49-F238E27FC236}">
                <a16:creationId xmlns="" xmlns:a16="http://schemas.microsoft.com/office/drawing/2014/main" id="{6BBCF243-254D-4E72-A0F5-96EE07DD4844}"/>
              </a:ext>
            </a:extLst>
          </p:cNvPr>
          <p:cNvGrpSpPr>
            <a:grpSpLocks noChangeAspect="1"/>
          </p:cNvGrpSpPr>
          <p:nvPr/>
        </p:nvGrpSpPr>
        <p:grpSpPr>
          <a:xfrm>
            <a:off x="6934200" y="13326867"/>
            <a:ext cx="4831422" cy="4732533"/>
            <a:chOff x="27774544" y="11778488"/>
            <a:chExt cx="6430622" cy="6299001"/>
          </a:xfrm>
        </p:grpSpPr>
        <p:sp>
          <p:nvSpPr>
            <p:cNvPr id="96" name="TextBox 95">
              <a:extLst>
                <a:ext uri="{FF2B5EF4-FFF2-40B4-BE49-F238E27FC236}">
                  <a16:creationId xmlns="" xmlns:a16="http://schemas.microsoft.com/office/drawing/2014/main" id="{7D3480B4-D878-47F5-9D92-B504CD3B3EE6}"/>
                </a:ext>
              </a:extLst>
            </p:cNvPr>
            <p:cNvSpPr txBox="1"/>
            <p:nvPr/>
          </p:nvSpPr>
          <p:spPr>
            <a:xfrm>
              <a:off x="29421836" y="11778488"/>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Behaviour</a:t>
              </a:r>
            </a:p>
          </p:txBody>
        </p:sp>
        <p:sp>
          <p:nvSpPr>
            <p:cNvPr id="97" name="Rectangle: Rounded Corners 31">
              <a:extLst>
                <a:ext uri="{FF2B5EF4-FFF2-40B4-BE49-F238E27FC236}">
                  <a16:creationId xmlns="" xmlns:a16="http://schemas.microsoft.com/office/drawing/2014/main" id="{F75A22D5-4087-4837-8A4A-3365940547DE}"/>
                </a:ext>
              </a:extLst>
            </p:cNvPr>
            <p:cNvSpPr/>
            <p:nvPr/>
          </p:nvSpPr>
          <p:spPr bwMode="auto">
            <a:xfrm>
              <a:off x="27774544"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98" name="TextBox 97">
              <a:extLst>
                <a:ext uri="{FF2B5EF4-FFF2-40B4-BE49-F238E27FC236}">
                  <a16:creationId xmlns="" xmlns:a16="http://schemas.microsoft.com/office/drawing/2014/main" id="{B091D1EC-C28F-47B1-9028-0099C55E5D37}"/>
                </a:ext>
              </a:extLst>
            </p:cNvPr>
            <p:cNvSpPr txBox="1"/>
            <p:nvPr/>
          </p:nvSpPr>
          <p:spPr>
            <a:xfrm>
              <a:off x="29127025"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eat()</a:t>
              </a:r>
            </a:p>
          </p:txBody>
        </p:sp>
        <p:sp>
          <p:nvSpPr>
            <p:cNvPr id="99" name="TextBox 98">
              <a:extLst>
                <a:ext uri="{FF2B5EF4-FFF2-40B4-BE49-F238E27FC236}">
                  <a16:creationId xmlns="" xmlns:a16="http://schemas.microsoft.com/office/drawing/2014/main" id="{B033F82C-F867-48EB-BF58-FC099ABFD828}"/>
                </a:ext>
              </a:extLst>
            </p:cNvPr>
            <p:cNvSpPr txBox="1"/>
            <p:nvPr/>
          </p:nvSpPr>
          <p:spPr>
            <a:xfrm>
              <a:off x="29127025"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sleep()</a:t>
              </a:r>
            </a:p>
          </p:txBody>
        </p:sp>
        <p:sp>
          <p:nvSpPr>
            <p:cNvPr id="100" name="TextBox 99">
              <a:extLst>
                <a:ext uri="{FF2B5EF4-FFF2-40B4-BE49-F238E27FC236}">
                  <a16:creationId xmlns="" xmlns:a16="http://schemas.microsoft.com/office/drawing/2014/main" id="{290B9DA1-CAAC-485D-9761-06A9BBCD3EC8}"/>
                </a:ext>
              </a:extLst>
            </p:cNvPr>
            <p:cNvSpPr txBox="1"/>
            <p:nvPr/>
          </p:nvSpPr>
          <p:spPr>
            <a:xfrm>
              <a:off x="29120098" y="15460832"/>
              <a:ext cx="3638975" cy="942196"/>
            </a:xfrm>
            <a:prstGeom prst="rect">
              <a:avLst/>
            </a:prstGeom>
            <a:noFill/>
          </p:spPr>
          <p:txBody>
            <a:bodyPr wrap="square" rtlCol="0">
              <a:spAutoFit/>
            </a:bodyPr>
            <a:lstStyle/>
            <a:p>
              <a:pPr algn="ctr"/>
              <a:r>
                <a:rPr lang="en-IN" sz="4000" dirty="0">
                  <a:latin typeface="Consolas" panose="020B0609020204030204" pitchFamily="49" charset="0"/>
                </a:rPr>
                <a:t>run()</a:t>
              </a:r>
            </a:p>
          </p:txBody>
        </p:sp>
        <p:sp>
          <p:nvSpPr>
            <p:cNvPr id="101" name="TextBox 100">
              <a:extLst>
                <a:ext uri="{FF2B5EF4-FFF2-40B4-BE49-F238E27FC236}">
                  <a16:creationId xmlns="" xmlns:a16="http://schemas.microsoft.com/office/drawing/2014/main" id="{7F8C00F5-4ACA-40B5-9BCC-23A3AFF507C6}"/>
                </a:ext>
              </a:extLst>
            </p:cNvPr>
            <p:cNvSpPr txBox="1"/>
            <p:nvPr/>
          </p:nvSpPr>
          <p:spPr>
            <a:xfrm>
              <a:off x="29170368" y="16554530"/>
              <a:ext cx="3638975" cy="942196"/>
            </a:xfrm>
            <a:prstGeom prst="rect">
              <a:avLst/>
            </a:prstGeom>
            <a:noFill/>
          </p:spPr>
          <p:txBody>
            <a:bodyPr wrap="square" rtlCol="0">
              <a:spAutoFit/>
            </a:bodyPr>
            <a:lstStyle/>
            <a:p>
              <a:pPr algn="ctr"/>
              <a:r>
                <a:rPr lang="en-IN" sz="4000" dirty="0">
                  <a:latin typeface="Consolas" panose="020B0609020204030204" pitchFamily="49" charset="0"/>
                </a:rPr>
                <a:t>bark()</a:t>
              </a:r>
            </a:p>
          </p:txBody>
        </p:sp>
      </p:grpSp>
      <p:grpSp>
        <p:nvGrpSpPr>
          <p:cNvPr id="102" name="Group 101">
            <a:extLst>
              <a:ext uri="{FF2B5EF4-FFF2-40B4-BE49-F238E27FC236}">
                <a16:creationId xmlns="" xmlns:a16="http://schemas.microsoft.com/office/drawing/2014/main" id="{9CB31735-1968-4A1E-B9F8-BEE00BB8FBAD}"/>
              </a:ext>
            </a:extLst>
          </p:cNvPr>
          <p:cNvGrpSpPr>
            <a:grpSpLocks noChangeAspect="1"/>
          </p:cNvGrpSpPr>
          <p:nvPr/>
        </p:nvGrpSpPr>
        <p:grpSpPr>
          <a:xfrm>
            <a:off x="7046676" y="8198498"/>
            <a:ext cx="4831422" cy="4809508"/>
            <a:chOff x="19945353" y="11676033"/>
            <a:chExt cx="6430622" cy="6401456"/>
          </a:xfrm>
        </p:grpSpPr>
        <p:sp>
          <p:nvSpPr>
            <p:cNvPr id="103" name="TextBox 102">
              <a:extLst>
                <a:ext uri="{FF2B5EF4-FFF2-40B4-BE49-F238E27FC236}">
                  <a16:creationId xmlns="" xmlns:a16="http://schemas.microsoft.com/office/drawing/2014/main" id="{496846A1-9C5D-4B4A-B63C-8A006A61B742}"/>
                </a:ext>
              </a:extLst>
            </p:cNvPr>
            <p:cNvSpPr txBox="1"/>
            <p:nvPr/>
          </p:nvSpPr>
          <p:spPr>
            <a:xfrm>
              <a:off x="21592644" y="11676033"/>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Properties</a:t>
              </a:r>
            </a:p>
          </p:txBody>
        </p:sp>
        <p:sp>
          <p:nvSpPr>
            <p:cNvPr id="104" name="Rectangle: Rounded Corners 30">
              <a:extLst>
                <a:ext uri="{FF2B5EF4-FFF2-40B4-BE49-F238E27FC236}">
                  <a16:creationId xmlns="" xmlns:a16="http://schemas.microsoft.com/office/drawing/2014/main" id="{7977251A-24C9-485B-A46F-66DC5FE14669}"/>
                </a:ext>
              </a:extLst>
            </p:cNvPr>
            <p:cNvSpPr/>
            <p:nvPr/>
          </p:nvSpPr>
          <p:spPr bwMode="auto">
            <a:xfrm>
              <a:off x="19945353"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05" name="TextBox 104">
              <a:extLst>
                <a:ext uri="{FF2B5EF4-FFF2-40B4-BE49-F238E27FC236}">
                  <a16:creationId xmlns="" xmlns:a16="http://schemas.microsoft.com/office/drawing/2014/main" id="{B437F106-6D68-4201-A16D-3A66BCE2F479}"/>
                </a:ext>
              </a:extLst>
            </p:cNvPr>
            <p:cNvSpPr txBox="1"/>
            <p:nvPr/>
          </p:nvSpPr>
          <p:spPr>
            <a:xfrm>
              <a:off x="21311282"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breed</a:t>
              </a:r>
            </a:p>
          </p:txBody>
        </p:sp>
        <p:sp>
          <p:nvSpPr>
            <p:cNvPr id="106" name="TextBox 105">
              <a:extLst>
                <a:ext uri="{FF2B5EF4-FFF2-40B4-BE49-F238E27FC236}">
                  <a16:creationId xmlns="" xmlns:a16="http://schemas.microsoft.com/office/drawing/2014/main" id="{AECB723E-96BD-4B20-B068-74C830E28225}"/>
                </a:ext>
              </a:extLst>
            </p:cNvPr>
            <p:cNvSpPr txBox="1"/>
            <p:nvPr/>
          </p:nvSpPr>
          <p:spPr>
            <a:xfrm>
              <a:off x="21311282"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size</a:t>
              </a:r>
            </a:p>
          </p:txBody>
        </p:sp>
        <p:sp>
          <p:nvSpPr>
            <p:cNvPr id="107" name="TextBox 106">
              <a:extLst>
                <a:ext uri="{FF2B5EF4-FFF2-40B4-BE49-F238E27FC236}">
                  <a16:creationId xmlns="" xmlns:a16="http://schemas.microsoft.com/office/drawing/2014/main" id="{245773DD-AE1F-40D9-9B7A-E0C38980C018}"/>
                </a:ext>
              </a:extLst>
            </p:cNvPr>
            <p:cNvSpPr txBox="1"/>
            <p:nvPr/>
          </p:nvSpPr>
          <p:spPr>
            <a:xfrm>
              <a:off x="21304354" y="15460833"/>
              <a:ext cx="3638975" cy="942196"/>
            </a:xfrm>
            <a:prstGeom prst="rect">
              <a:avLst/>
            </a:prstGeom>
            <a:noFill/>
          </p:spPr>
          <p:txBody>
            <a:bodyPr wrap="square" rtlCol="0">
              <a:spAutoFit/>
            </a:bodyPr>
            <a:lstStyle/>
            <a:p>
              <a:pPr algn="ctr"/>
              <a:r>
                <a:rPr lang="en-IN" sz="4000" dirty="0">
                  <a:latin typeface="Consolas" panose="020B0609020204030204" pitchFamily="49" charset="0"/>
                </a:rPr>
                <a:t>age</a:t>
              </a:r>
            </a:p>
          </p:txBody>
        </p:sp>
        <p:sp>
          <p:nvSpPr>
            <p:cNvPr id="108" name="TextBox 107">
              <a:extLst>
                <a:ext uri="{FF2B5EF4-FFF2-40B4-BE49-F238E27FC236}">
                  <a16:creationId xmlns="" xmlns:a16="http://schemas.microsoft.com/office/drawing/2014/main" id="{0DE2C940-15B7-4A8B-98E2-C6695D69DBF7}"/>
                </a:ext>
              </a:extLst>
            </p:cNvPr>
            <p:cNvSpPr txBox="1"/>
            <p:nvPr/>
          </p:nvSpPr>
          <p:spPr>
            <a:xfrm>
              <a:off x="21354624" y="16554531"/>
              <a:ext cx="3638975" cy="942196"/>
            </a:xfrm>
            <a:prstGeom prst="rect">
              <a:avLst/>
            </a:prstGeom>
            <a:noFill/>
          </p:spPr>
          <p:txBody>
            <a:bodyPr wrap="square" rtlCol="0">
              <a:spAutoFit/>
            </a:bodyPr>
            <a:lstStyle/>
            <a:p>
              <a:pPr algn="ctr"/>
              <a:r>
                <a:rPr lang="en-IN" sz="4000" dirty="0" err="1">
                  <a:latin typeface="Consolas" panose="020B0609020204030204" pitchFamily="49" charset="0"/>
                </a:rPr>
                <a:t>color</a:t>
              </a:r>
              <a:endParaRPr lang="en-IN" sz="4000" dirty="0">
                <a:latin typeface="Consolas" panose="020B0609020204030204" pitchFamily="49" charset="0"/>
              </a:endParaRPr>
            </a:p>
          </p:txBody>
        </p:sp>
      </p:grpSp>
      <p:grpSp>
        <p:nvGrpSpPr>
          <p:cNvPr id="109" name="Group 108">
            <a:extLst>
              <a:ext uri="{FF2B5EF4-FFF2-40B4-BE49-F238E27FC236}">
                <a16:creationId xmlns="" xmlns:a16="http://schemas.microsoft.com/office/drawing/2014/main" id="{B9FCC1CE-9B3D-4A72-9B08-1F43A01C452B}"/>
              </a:ext>
            </a:extLst>
          </p:cNvPr>
          <p:cNvGrpSpPr>
            <a:grpSpLocks noChangeAspect="1"/>
          </p:cNvGrpSpPr>
          <p:nvPr/>
        </p:nvGrpSpPr>
        <p:grpSpPr>
          <a:xfrm>
            <a:off x="15148304" y="13326867"/>
            <a:ext cx="4831422" cy="4732533"/>
            <a:chOff x="27774544" y="11778488"/>
            <a:chExt cx="6430622" cy="6299001"/>
          </a:xfrm>
        </p:grpSpPr>
        <p:sp>
          <p:nvSpPr>
            <p:cNvPr id="110" name="TextBox 109">
              <a:extLst>
                <a:ext uri="{FF2B5EF4-FFF2-40B4-BE49-F238E27FC236}">
                  <a16:creationId xmlns="" xmlns:a16="http://schemas.microsoft.com/office/drawing/2014/main" id="{4FF947EB-D0EA-4667-9C0E-D0AC3CC38AC1}"/>
                </a:ext>
              </a:extLst>
            </p:cNvPr>
            <p:cNvSpPr txBox="1"/>
            <p:nvPr/>
          </p:nvSpPr>
          <p:spPr>
            <a:xfrm>
              <a:off x="29421836" y="11778488"/>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Behaviour</a:t>
              </a:r>
            </a:p>
          </p:txBody>
        </p:sp>
        <p:sp>
          <p:nvSpPr>
            <p:cNvPr id="111" name="Rectangle: Rounded Corners 42">
              <a:extLst>
                <a:ext uri="{FF2B5EF4-FFF2-40B4-BE49-F238E27FC236}">
                  <a16:creationId xmlns="" xmlns:a16="http://schemas.microsoft.com/office/drawing/2014/main" id="{749CCCC7-0B08-44E3-8BBF-1215C2A98BD8}"/>
                </a:ext>
              </a:extLst>
            </p:cNvPr>
            <p:cNvSpPr/>
            <p:nvPr/>
          </p:nvSpPr>
          <p:spPr bwMode="auto">
            <a:xfrm>
              <a:off x="27774544"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12" name="TextBox 111">
              <a:extLst>
                <a:ext uri="{FF2B5EF4-FFF2-40B4-BE49-F238E27FC236}">
                  <a16:creationId xmlns="" xmlns:a16="http://schemas.microsoft.com/office/drawing/2014/main" id="{D02D3C7F-1B41-419F-9541-7052A60FE2AD}"/>
                </a:ext>
              </a:extLst>
            </p:cNvPr>
            <p:cNvSpPr txBox="1"/>
            <p:nvPr/>
          </p:nvSpPr>
          <p:spPr>
            <a:xfrm>
              <a:off x="29127025"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eat()</a:t>
              </a:r>
            </a:p>
          </p:txBody>
        </p:sp>
        <p:sp>
          <p:nvSpPr>
            <p:cNvPr id="113" name="TextBox 112">
              <a:extLst>
                <a:ext uri="{FF2B5EF4-FFF2-40B4-BE49-F238E27FC236}">
                  <a16:creationId xmlns="" xmlns:a16="http://schemas.microsoft.com/office/drawing/2014/main" id="{F724B42D-A5D5-4074-AE19-99DD8D561480}"/>
                </a:ext>
              </a:extLst>
            </p:cNvPr>
            <p:cNvSpPr txBox="1"/>
            <p:nvPr/>
          </p:nvSpPr>
          <p:spPr>
            <a:xfrm>
              <a:off x="29127025"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sleep()</a:t>
              </a:r>
            </a:p>
          </p:txBody>
        </p:sp>
        <p:sp>
          <p:nvSpPr>
            <p:cNvPr id="114" name="TextBox 113">
              <a:extLst>
                <a:ext uri="{FF2B5EF4-FFF2-40B4-BE49-F238E27FC236}">
                  <a16:creationId xmlns="" xmlns:a16="http://schemas.microsoft.com/office/drawing/2014/main" id="{675C5CDE-11C3-4229-A945-8AF0CBAE414B}"/>
                </a:ext>
              </a:extLst>
            </p:cNvPr>
            <p:cNvSpPr txBox="1"/>
            <p:nvPr/>
          </p:nvSpPr>
          <p:spPr>
            <a:xfrm>
              <a:off x="29120098" y="15460832"/>
              <a:ext cx="3638975" cy="942196"/>
            </a:xfrm>
            <a:prstGeom prst="rect">
              <a:avLst/>
            </a:prstGeom>
            <a:noFill/>
          </p:spPr>
          <p:txBody>
            <a:bodyPr wrap="square" rtlCol="0">
              <a:spAutoFit/>
            </a:bodyPr>
            <a:lstStyle/>
            <a:p>
              <a:pPr algn="ctr"/>
              <a:r>
                <a:rPr lang="en-IN" sz="4000" dirty="0">
                  <a:latin typeface="Consolas" panose="020B0609020204030204" pitchFamily="49" charset="0"/>
                </a:rPr>
                <a:t>run()</a:t>
              </a:r>
            </a:p>
          </p:txBody>
        </p:sp>
        <p:sp>
          <p:nvSpPr>
            <p:cNvPr id="115" name="TextBox 114">
              <a:extLst>
                <a:ext uri="{FF2B5EF4-FFF2-40B4-BE49-F238E27FC236}">
                  <a16:creationId xmlns="" xmlns:a16="http://schemas.microsoft.com/office/drawing/2014/main" id="{7374EDD7-C341-497C-87DA-24A6B4FEDF1A}"/>
                </a:ext>
              </a:extLst>
            </p:cNvPr>
            <p:cNvSpPr txBox="1"/>
            <p:nvPr/>
          </p:nvSpPr>
          <p:spPr>
            <a:xfrm>
              <a:off x="29170368" y="16554530"/>
              <a:ext cx="3638975" cy="942196"/>
            </a:xfrm>
            <a:prstGeom prst="rect">
              <a:avLst/>
            </a:prstGeom>
            <a:noFill/>
          </p:spPr>
          <p:txBody>
            <a:bodyPr wrap="square" rtlCol="0">
              <a:spAutoFit/>
            </a:bodyPr>
            <a:lstStyle/>
            <a:p>
              <a:pPr algn="ctr"/>
              <a:r>
                <a:rPr lang="en-IN" sz="4000" dirty="0">
                  <a:latin typeface="Consolas" panose="020B0609020204030204" pitchFamily="49" charset="0"/>
                </a:rPr>
                <a:t>bark()</a:t>
              </a:r>
            </a:p>
          </p:txBody>
        </p:sp>
      </p:grpSp>
      <p:grpSp>
        <p:nvGrpSpPr>
          <p:cNvPr id="116" name="Group 115">
            <a:extLst>
              <a:ext uri="{FF2B5EF4-FFF2-40B4-BE49-F238E27FC236}">
                <a16:creationId xmlns="" xmlns:a16="http://schemas.microsoft.com/office/drawing/2014/main" id="{BACE53D6-A64D-477D-8CDB-37763401D408}"/>
              </a:ext>
            </a:extLst>
          </p:cNvPr>
          <p:cNvGrpSpPr>
            <a:grpSpLocks noChangeAspect="1"/>
          </p:cNvGrpSpPr>
          <p:nvPr/>
        </p:nvGrpSpPr>
        <p:grpSpPr>
          <a:xfrm>
            <a:off x="15260780" y="8198498"/>
            <a:ext cx="4831422" cy="4809508"/>
            <a:chOff x="19945353" y="11676033"/>
            <a:chExt cx="6430622" cy="6401456"/>
          </a:xfrm>
        </p:grpSpPr>
        <p:sp>
          <p:nvSpPr>
            <p:cNvPr id="117" name="TextBox 116">
              <a:extLst>
                <a:ext uri="{FF2B5EF4-FFF2-40B4-BE49-F238E27FC236}">
                  <a16:creationId xmlns="" xmlns:a16="http://schemas.microsoft.com/office/drawing/2014/main" id="{0B524E51-7440-4604-A5AC-0292D7A5899E}"/>
                </a:ext>
              </a:extLst>
            </p:cNvPr>
            <p:cNvSpPr txBox="1"/>
            <p:nvPr/>
          </p:nvSpPr>
          <p:spPr>
            <a:xfrm>
              <a:off x="21592644" y="11676033"/>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Properties</a:t>
              </a:r>
            </a:p>
          </p:txBody>
        </p:sp>
        <p:sp>
          <p:nvSpPr>
            <p:cNvPr id="118" name="Rectangle: Rounded Corners 49">
              <a:extLst>
                <a:ext uri="{FF2B5EF4-FFF2-40B4-BE49-F238E27FC236}">
                  <a16:creationId xmlns="" xmlns:a16="http://schemas.microsoft.com/office/drawing/2014/main" id="{1E610700-D2BE-436A-BEAB-4E30EDE6CFF0}"/>
                </a:ext>
              </a:extLst>
            </p:cNvPr>
            <p:cNvSpPr/>
            <p:nvPr/>
          </p:nvSpPr>
          <p:spPr bwMode="auto">
            <a:xfrm>
              <a:off x="19945353"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19" name="TextBox 118">
              <a:extLst>
                <a:ext uri="{FF2B5EF4-FFF2-40B4-BE49-F238E27FC236}">
                  <a16:creationId xmlns="" xmlns:a16="http://schemas.microsoft.com/office/drawing/2014/main" id="{A4DF4EA6-1A34-4D65-BF29-E07EF473283B}"/>
                </a:ext>
              </a:extLst>
            </p:cNvPr>
            <p:cNvSpPr txBox="1"/>
            <p:nvPr/>
          </p:nvSpPr>
          <p:spPr>
            <a:xfrm>
              <a:off x="21311282"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breed</a:t>
              </a:r>
            </a:p>
          </p:txBody>
        </p:sp>
        <p:sp>
          <p:nvSpPr>
            <p:cNvPr id="120" name="TextBox 119">
              <a:extLst>
                <a:ext uri="{FF2B5EF4-FFF2-40B4-BE49-F238E27FC236}">
                  <a16:creationId xmlns="" xmlns:a16="http://schemas.microsoft.com/office/drawing/2014/main" id="{484A7F95-AB18-41DA-97B3-3E54BC3E8CCE}"/>
                </a:ext>
              </a:extLst>
            </p:cNvPr>
            <p:cNvSpPr txBox="1"/>
            <p:nvPr/>
          </p:nvSpPr>
          <p:spPr>
            <a:xfrm>
              <a:off x="21311282"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size</a:t>
              </a:r>
            </a:p>
          </p:txBody>
        </p:sp>
        <p:sp>
          <p:nvSpPr>
            <p:cNvPr id="121" name="TextBox 120">
              <a:extLst>
                <a:ext uri="{FF2B5EF4-FFF2-40B4-BE49-F238E27FC236}">
                  <a16:creationId xmlns="" xmlns:a16="http://schemas.microsoft.com/office/drawing/2014/main" id="{C19ADB6A-DB6A-48D6-82BB-DBDC9AF5FB9F}"/>
                </a:ext>
              </a:extLst>
            </p:cNvPr>
            <p:cNvSpPr txBox="1"/>
            <p:nvPr/>
          </p:nvSpPr>
          <p:spPr>
            <a:xfrm>
              <a:off x="21304354" y="15460833"/>
              <a:ext cx="3638975" cy="942196"/>
            </a:xfrm>
            <a:prstGeom prst="rect">
              <a:avLst/>
            </a:prstGeom>
            <a:noFill/>
          </p:spPr>
          <p:txBody>
            <a:bodyPr wrap="square" rtlCol="0">
              <a:spAutoFit/>
            </a:bodyPr>
            <a:lstStyle/>
            <a:p>
              <a:pPr algn="ctr"/>
              <a:r>
                <a:rPr lang="en-IN" sz="4000" dirty="0">
                  <a:latin typeface="Consolas" panose="020B0609020204030204" pitchFamily="49" charset="0"/>
                </a:rPr>
                <a:t>age</a:t>
              </a:r>
            </a:p>
          </p:txBody>
        </p:sp>
        <p:sp>
          <p:nvSpPr>
            <p:cNvPr id="122" name="TextBox 121">
              <a:extLst>
                <a:ext uri="{FF2B5EF4-FFF2-40B4-BE49-F238E27FC236}">
                  <a16:creationId xmlns="" xmlns:a16="http://schemas.microsoft.com/office/drawing/2014/main" id="{3111C5DD-A11C-417C-BB93-F48BB7FF3EBB}"/>
                </a:ext>
              </a:extLst>
            </p:cNvPr>
            <p:cNvSpPr txBox="1"/>
            <p:nvPr/>
          </p:nvSpPr>
          <p:spPr>
            <a:xfrm>
              <a:off x="21354624" y="16554531"/>
              <a:ext cx="3638975" cy="942196"/>
            </a:xfrm>
            <a:prstGeom prst="rect">
              <a:avLst/>
            </a:prstGeom>
            <a:noFill/>
          </p:spPr>
          <p:txBody>
            <a:bodyPr wrap="square" rtlCol="0">
              <a:spAutoFit/>
            </a:bodyPr>
            <a:lstStyle/>
            <a:p>
              <a:pPr algn="ctr"/>
              <a:r>
                <a:rPr lang="en-IN" sz="4000" dirty="0" err="1">
                  <a:latin typeface="Consolas" panose="020B0609020204030204" pitchFamily="49" charset="0"/>
                </a:rPr>
                <a:t>color</a:t>
              </a:r>
              <a:endParaRPr lang="en-IN" sz="4000" dirty="0">
                <a:latin typeface="Consolas" panose="020B0609020204030204" pitchFamily="49" charset="0"/>
              </a:endParaRPr>
            </a:p>
          </p:txBody>
        </p:sp>
      </p:grpSp>
      <p:grpSp>
        <p:nvGrpSpPr>
          <p:cNvPr id="123" name="Group 122">
            <a:extLst>
              <a:ext uri="{FF2B5EF4-FFF2-40B4-BE49-F238E27FC236}">
                <a16:creationId xmlns="" xmlns:a16="http://schemas.microsoft.com/office/drawing/2014/main" id="{869D197C-F101-48BF-BE47-6A6B0C060ACD}"/>
              </a:ext>
            </a:extLst>
          </p:cNvPr>
          <p:cNvGrpSpPr>
            <a:grpSpLocks noChangeAspect="1"/>
          </p:cNvGrpSpPr>
          <p:nvPr/>
        </p:nvGrpSpPr>
        <p:grpSpPr>
          <a:xfrm>
            <a:off x="22716702" y="13434169"/>
            <a:ext cx="4831422" cy="4732533"/>
            <a:chOff x="27774544" y="11778488"/>
            <a:chExt cx="6430622" cy="6299001"/>
          </a:xfrm>
        </p:grpSpPr>
        <p:sp>
          <p:nvSpPr>
            <p:cNvPr id="124" name="TextBox 123">
              <a:extLst>
                <a:ext uri="{FF2B5EF4-FFF2-40B4-BE49-F238E27FC236}">
                  <a16:creationId xmlns="" xmlns:a16="http://schemas.microsoft.com/office/drawing/2014/main" id="{3340104D-63D5-482E-B5E8-CDD10F7EFE9C}"/>
                </a:ext>
              </a:extLst>
            </p:cNvPr>
            <p:cNvSpPr txBox="1"/>
            <p:nvPr/>
          </p:nvSpPr>
          <p:spPr>
            <a:xfrm>
              <a:off x="29421836" y="11778488"/>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Behaviour</a:t>
              </a:r>
            </a:p>
          </p:txBody>
        </p:sp>
        <p:sp>
          <p:nvSpPr>
            <p:cNvPr id="125" name="Rectangle: Rounded Corners 56">
              <a:extLst>
                <a:ext uri="{FF2B5EF4-FFF2-40B4-BE49-F238E27FC236}">
                  <a16:creationId xmlns="" xmlns:a16="http://schemas.microsoft.com/office/drawing/2014/main" id="{085E316A-481B-4AB8-8DF1-DF43039AB9C6}"/>
                </a:ext>
              </a:extLst>
            </p:cNvPr>
            <p:cNvSpPr/>
            <p:nvPr/>
          </p:nvSpPr>
          <p:spPr bwMode="auto">
            <a:xfrm>
              <a:off x="27774544"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26" name="TextBox 125">
              <a:extLst>
                <a:ext uri="{FF2B5EF4-FFF2-40B4-BE49-F238E27FC236}">
                  <a16:creationId xmlns="" xmlns:a16="http://schemas.microsoft.com/office/drawing/2014/main" id="{C11932C0-8678-4E7D-BFAB-576AD0CC05A2}"/>
                </a:ext>
              </a:extLst>
            </p:cNvPr>
            <p:cNvSpPr txBox="1"/>
            <p:nvPr/>
          </p:nvSpPr>
          <p:spPr>
            <a:xfrm>
              <a:off x="29127025"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eat()</a:t>
              </a:r>
            </a:p>
          </p:txBody>
        </p:sp>
        <p:sp>
          <p:nvSpPr>
            <p:cNvPr id="127" name="TextBox 126">
              <a:extLst>
                <a:ext uri="{FF2B5EF4-FFF2-40B4-BE49-F238E27FC236}">
                  <a16:creationId xmlns="" xmlns:a16="http://schemas.microsoft.com/office/drawing/2014/main" id="{189B79A5-F5D9-4BC0-A150-C2F5D2D03999}"/>
                </a:ext>
              </a:extLst>
            </p:cNvPr>
            <p:cNvSpPr txBox="1"/>
            <p:nvPr/>
          </p:nvSpPr>
          <p:spPr>
            <a:xfrm>
              <a:off x="29127025"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sleep()</a:t>
              </a:r>
            </a:p>
          </p:txBody>
        </p:sp>
        <p:sp>
          <p:nvSpPr>
            <p:cNvPr id="128" name="TextBox 127">
              <a:extLst>
                <a:ext uri="{FF2B5EF4-FFF2-40B4-BE49-F238E27FC236}">
                  <a16:creationId xmlns="" xmlns:a16="http://schemas.microsoft.com/office/drawing/2014/main" id="{E799EADC-B04A-4AEC-BB09-17ACCC558C13}"/>
                </a:ext>
              </a:extLst>
            </p:cNvPr>
            <p:cNvSpPr txBox="1"/>
            <p:nvPr/>
          </p:nvSpPr>
          <p:spPr>
            <a:xfrm>
              <a:off x="29120098" y="15460832"/>
              <a:ext cx="3638975" cy="942196"/>
            </a:xfrm>
            <a:prstGeom prst="rect">
              <a:avLst/>
            </a:prstGeom>
            <a:noFill/>
          </p:spPr>
          <p:txBody>
            <a:bodyPr wrap="square" rtlCol="0">
              <a:spAutoFit/>
            </a:bodyPr>
            <a:lstStyle/>
            <a:p>
              <a:pPr algn="ctr"/>
              <a:r>
                <a:rPr lang="en-IN" sz="4000" dirty="0">
                  <a:latin typeface="Consolas" panose="020B0609020204030204" pitchFamily="49" charset="0"/>
                </a:rPr>
                <a:t>run()</a:t>
              </a:r>
            </a:p>
          </p:txBody>
        </p:sp>
        <p:sp>
          <p:nvSpPr>
            <p:cNvPr id="129" name="TextBox 128">
              <a:extLst>
                <a:ext uri="{FF2B5EF4-FFF2-40B4-BE49-F238E27FC236}">
                  <a16:creationId xmlns="" xmlns:a16="http://schemas.microsoft.com/office/drawing/2014/main" id="{4429EDE1-BF16-4BAF-AFE9-D16DC6158FA2}"/>
                </a:ext>
              </a:extLst>
            </p:cNvPr>
            <p:cNvSpPr txBox="1"/>
            <p:nvPr/>
          </p:nvSpPr>
          <p:spPr>
            <a:xfrm>
              <a:off x="29170368" y="16554530"/>
              <a:ext cx="3638975" cy="942196"/>
            </a:xfrm>
            <a:prstGeom prst="rect">
              <a:avLst/>
            </a:prstGeom>
            <a:noFill/>
          </p:spPr>
          <p:txBody>
            <a:bodyPr wrap="square" rtlCol="0">
              <a:spAutoFit/>
            </a:bodyPr>
            <a:lstStyle/>
            <a:p>
              <a:pPr algn="ctr"/>
              <a:r>
                <a:rPr lang="en-IN" sz="4000" dirty="0">
                  <a:latin typeface="Consolas" panose="020B0609020204030204" pitchFamily="49" charset="0"/>
                </a:rPr>
                <a:t>bark()</a:t>
              </a:r>
            </a:p>
          </p:txBody>
        </p:sp>
      </p:grpSp>
      <p:grpSp>
        <p:nvGrpSpPr>
          <p:cNvPr id="130" name="Group 129">
            <a:extLst>
              <a:ext uri="{FF2B5EF4-FFF2-40B4-BE49-F238E27FC236}">
                <a16:creationId xmlns="" xmlns:a16="http://schemas.microsoft.com/office/drawing/2014/main" id="{7EB2EF4C-61D6-49E5-99D3-3E4A18344CCD}"/>
              </a:ext>
            </a:extLst>
          </p:cNvPr>
          <p:cNvGrpSpPr>
            <a:grpSpLocks noChangeAspect="1"/>
          </p:cNvGrpSpPr>
          <p:nvPr/>
        </p:nvGrpSpPr>
        <p:grpSpPr>
          <a:xfrm>
            <a:off x="22829178" y="8305800"/>
            <a:ext cx="4831422" cy="4809508"/>
            <a:chOff x="19945353" y="11676033"/>
            <a:chExt cx="6430622" cy="6401456"/>
          </a:xfrm>
        </p:grpSpPr>
        <p:sp>
          <p:nvSpPr>
            <p:cNvPr id="131" name="TextBox 130">
              <a:extLst>
                <a:ext uri="{FF2B5EF4-FFF2-40B4-BE49-F238E27FC236}">
                  <a16:creationId xmlns="" xmlns:a16="http://schemas.microsoft.com/office/drawing/2014/main" id="{EC841003-FB93-4EF8-AB59-28E425627646}"/>
                </a:ext>
              </a:extLst>
            </p:cNvPr>
            <p:cNvSpPr txBox="1"/>
            <p:nvPr/>
          </p:nvSpPr>
          <p:spPr>
            <a:xfrm>
              <a:off x="21592644" y="11676033"/>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Properties</a:t>
              </a:r>
            </a:p>
          </p:txBody>
        </p:sp>
        <p:sp>
          <p:nvSpPr>
            <p:cNvPr id="132" name="Rectangle: Rounded Corners 63">
              <a:extLst>
                <a:ext uri="{FF2B5EF4-FFF2-40B4-BE49-F238E27FC236}">
                  <a16:creationId xmlns="" xmlns:a16="http://schemas.microsoft.com/office/drawing/2014/main" id="{84D57860-3C02-4FFC-94BA-2D9D6E447488}"/>
                </a:ext>
              </a:extLst>
            </p:cNvPr>
            <p:cNvSpPr/>
            <p:nvPr/>
          </p:nvSpPr>
          <p:spPr bwMode="auto">
            <a:xfrm>
              <a:off x="19945353"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33" name="TextBox 132">
              <a:extLst>
                <a:ext uri="{FF2B5EF4-FFF2-40B4-BE49-F238E27FC236}">
                  <a16:creationId xmlns="" xmlns:a16="http://schemas.microsoft.com/office/drawing/2014/main" id="{0B59C9B4-50CB-4F69-A92D-5AB640F4D9BC}"/>
                </a:ext>
              </a:extLst>
            </p:cNvPr>
            <p:cNvSpPr txBox="1"/>
            <p:nvPr/>
          </p:nvSpPr>
          <p:spPr>
            <a:xfrm>
              <a:off x="21311282"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breed</a:t>
              </a:r>
            </a:p>
          </p:txBody>
        </p:sp>
        <p:sp>
          <p:nvSpPr>
            <p:cNvPr id="134" name="TextBox 133">
              <a:extLst>
                <a:ext uri="{FF2B5EF4-FFF2-40B4-BE49-F238E27FC236}">
                  <a16:creationId xmlns="" xmlns:a16="http://schemas.microsoft.com/office/drawing/2014/main" id="{DAEB2EF6-60C6-40C3-A772-6D70A334B65B}"/>
                </a:ext>
              </a:extLst>
            </p:cNvPr>
            <p:cNvSpPr txBox="1"/>
            <p:nvPr/>
          </p:nvSpPr>
          <p:spPr>
            <a:xfrm>
              <a:off x="21311282"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size</a:t>
              </a:r>
            </a:p>
          </p:txBody>
        </p:sp>
        <p:sp>
          <p:nvSpPr>
            <p:cNvPr id="135" name="TextBox 134">
              <a:extLst>
                <a:ext uri="{FF2B5EF4-FFF2-40B4-BE49-F238E27FC236}">
                  <a16:creationId xmlns="" xmlns:a16="http://schemas.microsoft.com/office/drawing/2014/main" id="{159BCCAD-11D1-4398-9C9B-9FE836A25202}"/>
                </a:ext>
              </a:extLst>
            </p:cNvPr>
            <p:cNvSpPr txBox="1"/>
            <p:nvPr/>
          </p:nvSpPr>
          <p:spPr>
            <a:xfrm>
              <a:off x="21304354" y="15460833"/>
              <a:ext cx="3638975" cy="942196"/>
            </a:xfrm>
            <a:prstGeom prst="rect">
              <a:avLst/>
            </a:prstGeom>
            <a:noFill/>
          </p:spPr>
          <p:txBody>
            <a:bodyPr wrap="square" rtlCol="0">
              <a:spAutoFit/>
            </a:bodyPr>
            <a:lstStyle/>
            <a:p>
              <a:pPr algn="ctr"/>
              <a:r>
                <a:rPr lang="en-IN" sz="4000" dirty="0">
                  <a:latin typeface="Consolas" panose="020B0609020204030204" pitchFamily="49" charset="0"/>
                </a:rPr>
                <a:t>age</a:t>
              </a:r>
            </a:p>
          </p:txBody>
        </p:sp>
        <p:sp>
          <p:nvSpPr>
            <p:cNvPr id="136" name="TextBox 135">
              <a:extLst>
                <a:ext uri="{FF2B5EF4-FFF2-40B4-BE49-F238E27FC236}">
                  <a16:creationId xmlns="" xmlns:a16="http://schemas.microsoft.com/office/drawing/2014/main" id="{726517A3-429E-4C0E-9559-B7F6949E9F7F}"/>
                </a:ext>
              </a:extLst>
            </p:cNvPr>
            <p:cNvSpPr txBox="1"/>
            <p:nvPr/>
          </p:nvSpPr>
          <p:spPr>
            <a:xfrm>
              <a:off x="21354624" y="16554531"/>
              <a:ext cx="3638975" cy="942196"/>
            </a:xfrm>
            <a:prstGeom prst="rect">
              <a:avLst/>
            </a:prstGeom>
            <a:noFill/>
          </p:spPr>
          <p:txBody>
            <a:bodyPr wrap="square" rtlCol="0">
              <a:spAutoFit/>
            </a:bodyPr>
            <a:lstStyle/>
            <a:p>
              <a:pPr algn="ctr"/>
              <a:r>
                <a:rPr lang="en-IN" sz="4000" dirty="0" err="1">
                  <a:latin typeface="Consolas" panose="020B0609020204030204" pitchFamily="49" charset="0"/>
                </a:rPr>
                <a:t>color</a:t>
              </a:r>
              <a:endParaRPr lang="en-IN" sz="4000" dirty="0">
                <a:latin typeface="Consolas" panose="020B0609020204030204" pitchFamily="49" charset="0"/>
              </a:endParaRPr>
            </a:p>
          </p:txBody>
        </p:sp>
      </p:grpSp>
      <p:grpSp>
        <p:nvGrpSpPr>
          <p:cNvPr id="137" name="Group 136">
            <a:extLst>
              <a:ext uri="{FF2B5EF4-FFF2-40B4-BE49-F238E27FC236}">
                <a16:creationId xmlns="" xmlns:a16="http://schemas.microsoft.com/office/drawing/2014/main" id="{C23CB6EE-3544-4147-BABA-96ED8612C984}"/>
              </a:ext>
            </a:extLst>
          </p:cNvPr>
          <p:cNvGrpSpPr>
            <a:grpSpLocks noChangeAspect="1"/>
          </p:cNvGrpSpPr>
          <p:nvPr/>
        </p:nvGrpSpPr>
        <p:grpSpPr>
          <a:xfrm>
            <a:off x="29574702" y="13434169"/>
            <a:ext cx="4831422" cy="4732533"/>
            <a:chOff x="27774544" y="11778488"/>
            <a:chExt cx="6430622" cy="6299001"/>
          </a:xfrm>
        </p:grpSpPr>
        <p:sp>
          <p:nvSpPr>
            <p:cNvPr id="138" name="TextBox 137">
              <a:extLst>
                <a:ext uri="{FF2B5EF4-FFF2-40B4-BE49-F238E27FC236}">
                  <a16:creationId xmlns="" xmlns:a16="http://schemas.microsoft.com/office/drawing/2014/main" id="{F0E3528B-D77C-46A0-9275-7605DA3076D0}"/>
                </a:ext>
              </a:extLst>
            </p:cNvPr>
            <p:cNvSpPr txBox="1"/>
            <p:nvPr/>
          </p:nvSpPr>
          <p:spPr>
            <a:xfrm>
              <a:off x="29421836" y="11778488"/>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Behaviour</a:t>
              </a:r>
            </a:p>
          </p:txBody>
        </p:sp>
        <p:sp>
          <p:nvSpPr>
            <p:cNvPr id="139" name="Rectangle: Rounded Corners 70">
              <a:extLst>
                <a:ext uri="{FF2B5EF4-FFF2-40B4-BE49-F238E27FC236}">
                  <a16:creationId xmlns="" xmlns:a16="http://schemas.microsoft.com/office/drawing/2014/main" id="{99DD94AA-337C-4662-9021-8C5B5684DDA6}"/>
                </a:ext>
              </a:extLst>
            </p:cNvPr>
            <p:cNvSpPr/>
            <p:nvPr/>
          </p:nvSpPr>
          <p:spPr bwMode="auto">
            <a:xfrm>
              <a:off x="27774544"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40" name="TextBox 139">
              <a:extLst>
                <a:ext uri="{FF2B5EF4-FFF2-40B4-BE49-F238E27FC236}">
                  <a16:creationId xmlns="" xmlns:a16="http://schemas.microsoft.com/office/drawing/2014/main" id="{5303DD4C-12A8-4364-A8C3-B66FE0ECD61A}"/>
                </a:ext>
              </a:extLst>
            </p:cNvPr>
            <p:cNvSpPr txBox="1"/>
            <p:nvPr/>
          </p:nvSpPr>
          <p:spPr>
            <a:xfrm>
              <a:off x="29127025"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eat()</a:t>
              </a:r>
            </a:p>
          </p:txBody>
        </p:sp>
        <p:sp>
          <p:nvSpPr>
            <p:cNvPr id="141" name="TextBox 140">
              <a:extLst>
                <a:ext uri="{FF2B5EF4-FFF2-40B4-BE49-F238E27FC236}">
                  <a16:creationId xmlns="" xmlns:a16="http://schemas.microsoft.com/office/drawing/2014/main" id="{27C14406-8DEF-4772-ADD8-3F1884ECD4B6}"/>
                </a:ext>
              </a:extLst>
            </p:cNvPr>
            <p:cNvSpPr txBox="1"/>
            <p:nvPr/>
          </p:nvSpPr>
          <p:spPr>
            <a:xfrm>
              <a:off x="29127025"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sleep()</a:t>
              </a:r>
            </a:p>
          </p:txBody>
        </p:sp>
        <p:sp>
          <p:nvSpPr>
            <p:cNvPr id="142" name="TextBox 141">
              <a:extLst>
                <a:ext uri="{FF2B5EF4-FFF2-40B4-BE49-F238E27FC236}">
                  <a16:creationId xmlns="" xmlns:a16="http://schemas.microsoft.com/office/drawing/2014/main" id="{53B58AAE-98CD-443E-8D62-D0CCC9409A2C}"/>
                </a:ext>
              </a:extLst>
            </p:cNvPr>
            <p:cNvSpPr txBox="1"/>
            <p:nvPr/>
          </p:nvSpPr>
          <p:spPr>
            <a:xfrm>
              <a:off x="29120098" y="15460832"/>
              <a:ext cx="3638975" cy="942196"/>
            </a:xfrm>
            <a:prstGeom prst="rect">
              <a:avLst/>
            </a:prstGeom>
            <a:noFill/>
          </p:spPr>
          <p:txBody>
            <a:bodyPr wrap="square" rtlCol="0">
              <a:spAutoFit/>
            </a:bodyPr>
            <a:lstStyle/>
            <a:p>
              <a:pPr algn="ctr"/>
              <a:r>
                <a:rPr lang="en-IN" sz="4000" dirty="0">
                  <a:latin typeface="Consolas" panose="020B0609020204030204" pitchFamily="49" charset="0"/>
                </a:rPr>
                <a:t>run()</a:t>
              </a:r>
            </a:p>
          </p:txBody>
        </p:sp>
        <p:sp>
          <p:nvSpPr>
            <p:cNvPr id="143" name="TextBox 142">
              <a:extLst>
                <a:ext uri="{FF2B5EF4-FFF2-40B4-BE49-F238E27FC236}">
                  <a16:creationId xmlns="" xmlns:a16="http://schemas.microsoft.com/office/drawing/2014/main" id="{3019DF31-F398-43C9-9072-EAC565E8C090}"/>
                </a:ext>
              </a:extLst>
            </p:cNvPr>
            <p:cNvSpPr txBox="1"/>
            <p:nvPr/>
          </p:nvSpPr>
          <p:spPr>
            <a:xfrm>
              <a:off x="29170368" y="16554530"/>
              <a:ext cx="3638975" cy="942196"/>
            </a:xfrm>
            <a:prstGeom prst="rect">
              <a:avLst/>
            </a:prstGeom>
            <a:noFill/>
          </p:spPr>
          <p:txBody>
            <a:bodyPr wrap="square" rtlCol="0">
              <a:spAutoFit/>
            </a:bodyPr>
            <a:lstStyle/>
            <a:p>
              <a:pPr algn="ctr"/>
              <a:r>
                <a:rPr lang="en-IN" sz="4000" dirty="0">
                  <a:latin typeface="Consolas" panose="020B0609020204030204" pitchFamily="49" charset="0"/>
                </a:rPr>
                <a:t>bark()</a:t>
              </a:r>
            </a:p>
          </p:txBody>
        </p:sp>
      </p:grpSp>
      <p:grpSp>
        <p:nvGrpSpPr>
          <p:cNvPr id="144" name="Group 143">
            <a:extLst>
              <a:ext uri="{FF2B5EF4-FFF2-40B4-BE49-F238E27FC236}">
                <a16:creationId xmlns="" xmlns:a16="http://schemas.microsoft.com/office/drawing/2014/main" id="{0670D76B-DBA3-4506-9F6C-2C9C3A7C92C2}"/>
              </a:ext>
            </a:extLst>
          </p:cNvPr>
          <p:cNvGrpSpPr>
            <a:grpSpLocks noChangeAspect="1"/>
          </p:cNvGrpSpPr>
          <p:nvPr/>
        </p:nvGrpSpPr>
        <p:grpSpPr>
          <a:xfrm>
            <a:off x="29687178" y="8305800"/>
            <a:ext cx="4831422" cy="4809508"/>
            <a:chOff x="19945353" y="11676033"/>
            <a:chExt cx="6430622" cy="6401456"/>
          </a:xfrm>
        </p:grpSpPr>
        <p:sp>
          <p:nvSpPr>
            <p:cNvPr id="145" name="TextBox 144">
              <a:extLst>
                <a:ext uri="{FF2B5EF4-FFF2-40B4-BE49-F238E27FC236}">
                  <a16:creationId xmlns="" xmlns:a16="http://schemas.microsoft.com/office/drawing/2014/main" id="{8A2FC333-F531-48D7-AA0D-F8E0620022A4}"/>
                </a:ext>
              </a:extLst>
            </p:cNvPr>
            <p:cNvSpPr txBox="1"/>
            <p:nvPr/>
          </p:nvSpPr>
          <p:spPr>
            <a:xfrm>
              <a:off x="21592644" y="11676033"/>
              <a:ext cx="4783330" cy="942196"/>
            </a:xfrm>
            <a:prstGeom prst="rect">
              <a:avLst/>
            </a:prstGeom>
            <a:noFill/>
          </p:spPr>
          <p:txBody>
            <a:bodyPr wrap="square" rtlCol="0">
              <a:spAutoFit/>
            </a:bodyPr>
            <a:lstStyle/>
            <a:p>
              <a:r>
                <a:rPr lang="en-IN" sz="4000" b="1" dirty="0">
                  <a:solidFill>
                    <a:srgbClr val="000000"/>
                  </a:solidFill>
                  <a:latin typeface="Lato" panose="020F0502020204030203" pitchFamily="34" charset="0"/>
                  <a:cs typeface="Aharoni" panose="02010803020104030203" pitchFamily="2" charset="-79"/>
                </a:rPr>
                <a:t>Properties</a:t>
              </a:r>
            </a:p>
          </p:txBody>
        </p:sp>
        <p:sp>
          <p:nvSpPr>
            <p:cNvPr id="146" name="Rectangle: Rounded Corners 77">
              <a:extLst>
                <a:ext uri="{FF2B5EF4-FFF2-40B4-BE49-F238E27FC236}">
                  <a16:creationId xmlns="" xmlns:a16="http://schemas.microsoft.com/office/drawing/2014/main" id="{1D7AB930-FFCB-44A8-86A7-84382EA52111}"/>
                </a:ext>
              </a:extLst>
            </p:cNvPr>
            <p:cNvSpPr/>
            <p:nvPr/>
          </p:nvSpPr>
          <p:spPr bwMode="auto">
            <a:xfrm>
              <a:off x="19945353" y="12688442"/>
              <a:ext cx="6430622" cy="5389047"/>
            </a:xfrm>
            <a:prstGeom prst="roundRect">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600" b="0" i="0" u="none" strike="noStrike" cap="none" normalizeH="0" baseline="0">
                <a:ln>
                  <a:noFill/>
                </a:ln>
                <a:solidFill>
                  <a:schemeClr val="tx1"/>
                </a:solidFill>
                <a:effectLst/>
                <a:latin typeface="Arial" pitchFamily="34" charset="0"/>
              </a:endParaRPr>
            </a:p>
          </p:txBody>
        </p:sp>
        <p:sp>
          <p:nvSpPr>
            <p:cNvPr id="147" name="TextBox 146">
              <a:extLst>
                <a:ext uri="{FF2B5EF4-FFF2-40B4-BE49-F238E27FC236}">
                  <a16:creationId xmlns="" xmlns:a16="http://schemas.microsoft.com/office/drawing/2014/main" id="{BE3D7166-5F2F-4B70-BF5B-8BF494F3B14B}"/>
                </a:ext>
              </a:extLst>
            </p:cNvPr>
            <p:cNvSpPr txBox="1"/>
            <p:nvPr/>
          </p:nvSpPr>
          <p:spPr>
            <a:xfrm>
              <a:off x="21311282" y="13327559"/>
              <a:ext cx="3638975" cy="942196"/>
            </a:xfrm>
            <a:prstGeom prst="rect">
              <a:avLst/>
            </a:prstGeom>
            <a:noFill/>
          </p:spPr>
          <p:txBody>
            <a:bodyPr wrap="square" rtlCol="0">
              <a:spAutoFit/>
            </a:bodyPr>
            <a:lstStyle/>
            <a:p>
              <a:pPr algn="ctr"/>
              <a:r>
                <a:rPr lang="en-IN" sz="4000" dirty="0">
                  <a:latin typeface="Consolas" panose="020B0609020204030204" pitchFamily="49" charset="0"/>
                </a:rPr>
                <a:t>breed</a:t>
              </a:r>
            </a:p>
          </p:txBody>
        </p:sp>
        <p:sp>
          <p:nvSpPr>
            <p:cNvPr id="148" name="TextBox 147">
              <a:extLst>
                <a:ext uri="{FF2B5EF4-FFF2-40B4-BE49-F238E27FC236}">
                  <a16:creationId xmlns="" xmlns:a16="http://schemas.microsoft.com/office/drawing/2014/main" id="{E58C4BBA-2ACD-4F3A-BC4E-A1EAD941C66A}"/>
                </a:ext>
              </a:extLst>
            </p:cNvPr>
            <p:cNvSpPr txBox="1"/>
            <p:nvPr/>
          </p:nvSpPr>
          <p:spPr>
            <a:xfrm>
              <a:off x="21311282" y="14546759"/>
              <a:ext cx="3638975" cy="942196"/>
            </a:xfrm>
            <a:prstGeom prst="rect">
              <a:avLst/>
            </a:prstGeom>
            <a:noFill/>
          </p:spPr>
          <p:txBody>
            <a:bodyPr wrap="square" rtlCol="0">
              <a:spAutoFit/>
            </a:bodyPr>
            <a:lstStyle/>
            <a:p>
              <a:pPr algn="ctr"/>
              <a:r>
                <a:rPr lang="en-IN" sz="4000" dirty="0">
                  <a:latin typeface="Consolas" panose="020B0609020204030204" pitchFamily="49" charset="0"/>
                </a:rPr>
                <a:t>size</a:t>
              </a:r>
            </a:p>
          </p:txBody>
        </p:sp>
        <p:sp>
          <p:nvSpPr>
            <p:cNvPr id="149" name="TextBox 148">
              <a:extLst>
                <a:ext uri="{FF2B5EF4-FFF2-40B4-BE49-F238E27FC236}">
                  <a16:creationId xmlns="" xmlns:a16="http://schemas.microsoft.com/office/drawing/2014/main" id="{9CCAD6C3-5C0D-45B1-9456-CBA5D0493D55}"/>
                </a:ext>
              </a:extLst>
            </p:cNvPr>
            <p:cNvSpPr txBox="1"/>
            <p:nvPr/>
          </p:nvSpPr>
          <p:spPr>
            <a:xfrm>
              <a:off x="21304354" y="15460833"/>
              <a:ext cx="3638975" cy="942196"/>
            </a:xfrm>
            <a:prstGeom prst="rect">
              <a:avLst/>
            </a:prstGeom>
            <a:noFill/>
          </p:spPr>
          <p:txBody>
            <a:bodyPr wrap="square" rtlCol="0">
              <a:spAutoFit/>
            </a:bodyPr>
            <a:lstStyle/>
            <a:p>
              <a:pPr algn="ctr"/>
              <a:r>
                <a:rPr lang="en-IN" sz="4000" dirty="0">
                  <a:latin typeface="Consolas" panose="020B0609020204030204" pitchFamily="49" charset="0"/>
                </a:rPr>
                <a:t>age</a:t>
              </a:r>
            </a:p>
          </p:txBody>
        </p:sp>
        <p:sp>
          <p:nvSpPr>
            <p:cNvPr id="150" name="TextBox 149">
              <a:extLst>
                <a:ext uri="{FF2B5EF4-FFF2-40B4-BE49-F238E27FC236}">
                  <a16:creationId xmlns="" xmlns:a16="http://schemas.microsoft.com/office/drawing/2014/main" id="{50A7A6A4-BA33-483D-8F80-52E50AAFC002}"/>
                </a:ext>
              </a:extLst>
            </p:cNvPr>
            <p:cNvSpPr txBox="1"/>
            <p:nvPr/>
          </p:nvSpPr>
          <p:spPr>
            <a:xfrm>
              <a:off x="21354624" y="16554531"/>
              <a:ext cx="3638975" cy="942196"/>
            </a:xfrm>
            <a:prstGeom prst="rect">
              <a:avLst/>
            </a:prstGeom>
            <a:noFill/>
          </p:spPr>
          <p:txBody>
            <a:bodyPr wrap="square" rtlCol="0">
              <a:spAutoFit/>
            </a:bodyPr>
            <a:lstStyle/>
            <a:p>
              <a:pPr algn="ctr"/>
              <a:r>
                <a:rPr lang="en-IN" sz="4000" dirty="0" err="1">
                  <a:latin typeface="Consolas" panose="020B0609020204030204" pitchFamily="49" charset="0"/>
                </a:rPr>
                <a:t>color</a:t>
              </a:r>
              <a:endParaRPr lang="en-IN" sz="4000" dirty="0">
                <a:latin typeface="Consolas" panose="020B0609020204030204" pitchFamily="49" charset="0"/>
              </a:endParaRPr>
            </a:p>
          </p:txBody>
        </p:sp>
      </p:grpSp>
    </p:spTree>
    <p:extLst>
      <p:ext uri="{BB962C8B-B14F-4D97-AF65-F5344CB8AC3E}">
        <p14:creationId xmlns:p14="http://schemas.microsoft.com/office/powerpoint/2010/main" val="32044006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23"/>
            <a:ext cx="36576000" cy="20584946"/>
          </a:xfrm>
          <a:prstGeom prst="rect">
            <a:avLst/>
          </a:prstGeom>
        </p:spPr>
      </p:pic>
      <p:sp>
        <p:nvSpPr>
          <p:cNvPr id="2" name="Title 1">
            <a:extLst>
              <a:ext uri="{FF2B5EF4-FFF2-40B4-BE49-F238E27FC236}">
                <a16:creationId xmlns="" xmlns:a16="http://schemas.microsoft.com/office/drawing/2014/main" id="{2D6EA634-C69E-4D37-8794-6708A4B9EFD2}"/>
              </a:ext>
            </a:extLst>
          </p:cNvPr>
          <p:cNvSpPr>
            <a:spLocks noGrp="1"/>
          </p:cNvSpPr>
          <p:nvPr>
            <p:ph type="title"/>
          </p:nvPr>
        </p:nvSpPr>
        <p:spPr>
          <a:xfrm>
            <a:off x="6696747" y="1777782"/>
            <a:ext cx="99441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Objects</a:t>
            </a:r>
          </a:p>
        </p:txBody>
      </p:sp>
      <p:grpSp>
        <p:nvGrpSpPr>
          <p:cNvPr id="130" name="Group 129">
            <a:extLst>
              <a:ext uri="{FF2B5EF4-FFF2-40B4-BE49-F238E27FC236}">
                <a16:creationId xmlns="" xmlns:a16="http://schemas.microsoft.com/office/drawing/2014/main" id="{903DC587-36B8-4194-A5E7-AAF63F97590B}"/>
              </a:ext>
            </a:extLst>
          </p:cNvPr>
          <p:cNvGrpSpPr/>
          <p:nvPr/>
        </p:nvGrpSpPr>
        <p:grpSpPr>
          <a:xfrm>
            <a:off x="15467965" y="16081455"/>
            <a:ext cx="2345764" cy="1809287"/>
            <a:chOff x="16531222" y="17234742"/>
            <a:chExt cx="2345764" cy="1809287"/>
          </a:xfrm>
        </p:grpSpPr>
        <p:sp>
          <p:nvSpPr>
            <p:cNvPr id="116" name="Freeform 11">
              <a:extLst>
                <a:ext uri="{FF2B5EF4-FFF2-40B4-BE49-F238E27FC236}">
                  <a16:creationId xmlns="" xmlns:a16="http://schemas.microsoft.com/office/drawing/2014/main" id="{C3312834-4ACD-4403-935D-1B4BA811DCBF}"/>
                </a:ext>
              </a:extLst>
            </p:cNvPr>
            <p:cNvSpPr>
              <a:spLocks/>
            </p:cNvSpPr>
            <p:nvPr/>
          </p:nvSpPr>
          <p:spPr bwMode="auto">
            <a:xfrm>
              <a:off x="16531222" y="17234742"/>
              <a:ext cx="2345764" cy="1781786"/>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pPr>
              <a:endParaRPr lang="en-US" sz="3200">
                <a:solidFill>
                  <a:srgbClr val="57565A"/>
                </a:solidFill>
                <a:latin typeface="Open Sans Light"/>
                <a:cs typeface="+mn-cs"/>
              </a:endParaRPr>
            </a:p>
          </p:txBody>
        </p:sp>
        <p:sp>
          <p:nvSpPr>
            <p:cNvPr id="127" name="Freeform 12">
              <a:extLst>
                <a:ext uri="{FF2B5EF4-FFF2-40B4-BE49-F238E27FC236}">
                  <a16:creationId xmlns="" xmlns:a16="http://schemas.microsoft.com/office/drawing/2014/main" id="{9A21936E-FAB4-40E2-BE06-15988EA2CF24}"/>
                </a:ext>
              </a:extLst>
            </p:cNvPr>
            <p:cNvSpPr>
              <a:spLocks/>
            </p:cNvSpPr>
            <p:nvPr/>
          </p:nvSpPr>
          <p:spPr bwMode="auto">
            <a:xfrm>
              <a:off x="17481851" y="18722295"/>
              <a:ext cx="401231" cy="321734"/>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rgbClr val="57565A"/>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cs typeface="+mn-cs"/>
              </a:endParaRPr>
            </a:p>
          </p:txBody>
        </p:sp>
      </p:grpSp>
      <p:grpSp>
        <p:nvGrpSpPr>
          <p:cNvPr id="7" name="Group 6">
            <a:extLst>
              <a:ext uri="{FF2B5EF4-FFF2-40B4-BE49-F238E27FC236}">
                <a16:creationId xmlns="" xmlns:a16="http://schemas.microsoft.com/office/drawing/2014/main" id="{5CF80EB7-9D2F-4C22-A31B-5996114ACAEB}"/>
              </a:ext>
            </a:extLst>
          </p:cNvPr>
          <p:cNvGrpSpPr/>
          <p:nvPr/>
        </p:nvGrpSpPr>
        <p:grpSpPr>
          <a:xfrm>
            <a:off x="7467597" y="7735389"/>
            <a:ext cx="8534405" cy="8510768"/>
            <a:chOff x="8530854" y="8888676"/>
            <a:chExt cx="8534405" cy="8510768"/>
          </a:xfrm>
        </p:grpSpPr>
        <p:sp>
          <p:nvSpPr>
            <p:cNvPr id="113" name="Freeform 6">
              <a:extLst>
                <a:ext uri="{FF2B5EF4-FFF2-40B4-BE49-F238E27FC236}">
                  <a16:creationId xmlns="" xmlns:a16="http://schemas.microsoft.com/office/drawing/2014/main" id="{94472451-835E-4170-8429-9AF774079697}"/>
                </a:ext>
              </a:extLst>
            </p:cNvPr>
            <p:cNvSpPr>
              <a:spLocks/>
            </p:cNvSpPr>
            <p:nvPr/>
          </p:nvSpPr>
          <p:spPr bwMode="auto">
            <a:xfrm>
              <a:off x="16531222" y="12283678"/>
              <a:ext cx="534037" cy="5115766"/>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rgbClr val="51C3CA"/>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cs typeface="+mn-cs"/>
              </a:endParaRPr>
            </a:p>
          </p:txBody>
        </p:sp>
        <p:sp>
          <p:nvSpPr>
            <p:cNvPr id="117" name="Freeform 9">
              <a:extLst>
                <a:ext uri="{FF2B5EF4-FFF2-40B4-BE49-F238E27FC236}">
                  <a16:creationId xmlns="" xmlns:a16="http://schemas.microsoft.com/office/drawing/2014/main" id="{3E1CBCA7-EA17-4775-9134-559740BA3521}"/>
                </a:ext>
              </a:extLst>
            </p:cNvPr>
            <p:cNvSpPr>
              <a:spLocks/>
            </p:cNvSpPr>
            <p:nvPr/>
          </p:nvSpPr>
          <p:spPr bwMode="auto">
            <a:xfrm>
              <a:off x="8530854" y="8888676"/>
              <a:ext cx="8534403" cy="4165579"/>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rgbClr val="51C3CA"/>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57565A"/>
                </a:solidFill>
                <a:effectLst/>
                <a:uLnTx/>
                <a:uFillTx/>
                <a:latin typeface="Open Sans Light"/>
                <a:cs typeface="+mn-cs"/>
              </a:endParaRPr>
            </a:p>
          </p:txBody>
        </p:sp>
        <p:sp>
          <p:nvSpPr>
            <p:cNvPr id="122" name="Rectangle 121">
              <a:extLst>
                <a:ext uri="{FF2B5EF4-FFF2-40B4-BE49-F238E27FC236}">
                  <a16:creationId xmlns="" xmlns:a16="http://schemas.microsoft.com/office/drawing/2014/main" id="{530715B5-6BEF-47BC-95CF-D318418FA6D0}"/>
                </a:ext>
              </a:extLst>
            </p:cNvPr>
            <p:cNvSpPr/>
            <p:nvPr/>
          </p:nvSpPr>
          <p:spPr>
            <a:xfrm>
              <a:off x="12222862" y="9394767"/>
              <a:ext cx="4213339" cy="1477328"/>
            </a:xfrm>
            <a:prstGeom prst="rect">
              <a:avLst/>
            </a:prstGeom>
            <a:noFill/>
            <a:ln w="9525" cap="flat" cmpd="sng" algn="ctr">
              <a:noFill/>
              <a:prstDash val="solid"/>
            </a:ln>
            <a:effectLst/>
          </p:spPr>
          <p:txBody>
            <a:bodyPr wrap="square" lIns="0" tIns="0" rIns="0" bIns="0" rtlCol="0" anchor="t" anchorCtr="0">
              <a:spAutoFit/>
            </a:bodyPr>
            <a:lstStyle/>
            <a:p>
              <a:pPr marL="0" marR="0" lvl="0" indent="0" algn="r" defTabSz="121917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a:noFill/>
                  </a:ln>
                  <a:solidFill>
                    <a:prstClr val="white"/>
                  </a:solidFill>
                  <a:uLnTx/>
                  <a:uFillTx/>
                  <a:latin typeface="Lato Black" panose="020F0A02020204030203" pitchFamily="34" charset="0"/>
                  <a:cs typeface="+mn-cs"/>
                </a:rPr>
                <a:t>01</a:t>
              </a:r>
            </a:p>
          </p:txBody>
        </p:sp>
        <p:sp>
          <p:nvSpPr>
            <p:cNvPr id="125" name="Rectangle 124">
              <a:extLst>
                <a:ext uri="{FF2B5EF4-FFF2-40B4-BE49-F238E27FC236}">
                  <a16:creationId xmlns="" xmlns:a16="http://schemas.microsoft.com/office/drawing/2014/main" id="{21598008-30C7-4B4E-B08F-D92E9732AD72}"/>
                </a:ext>
              </a:extLst>
            </p:cNvPr>
            <p:cNvSpPr/>
            <p:nvPr/>
          </p:nvSpPr>
          <p:spPr>
            <a:xfrm>
              <a:off x="11593806" y="9634431"/>
              <a:ext cx="3265194" cy="1237664"/>
            </a:xfrm>
            <a:prstGeom prst="rect">
              <a:avLst/>
            </a:prstGeom>
            <a:noFill/>
            <a:ln w="9525" cap="flat" cmpd="sng" algn="ctr">
              <a:noFill/>
              <a:prstDash val="solid"/>
            </a:ln>
            <a:effectLst/>
          </p:spPr>
          <p:txBody>
            <a:bodyPr rtlCol="0" anchor="t" anchorCtr="0"/>
            <a:lstStyle/>
            <a:p>
              <a:pPr marL="0" marR="0" lvl="0" indent="0" algn="r" defTabSz="1219170" eaLnBrk="1" fontAlgn="auto" latinLnBrk="0" hangingPunct="1">
                <a:lnSpc>
                  <a:spcPct val="100000"/>
                </a:lnSpc>
                <a:spcBef>
                  <a:spcPts val="0"/>
                </a:spcBef>
                <a:spcAft>
                  <a:spcPts val="0"/>
                </a:spcAft>
                <a:buClrTx/>
                <a:buSzTx/>
                <a:buFontTx/>
                <a:buNone/>
                <a:tabLst/>
                <a:defRPr/>
              </a:pPr>
              <a:r>
                <a:rPr lang="en-US" sz="7200" b="1" kern="0" spc="300" dirty="0">
                  <a:solidFill>
                    <a:prstClr val="white"/>
                  </a:solidFill>
                  <a:latin typeface="Lato Black" panose="020F0A02020204030203" pitchFamily="34" charset="0"/>
                  <a:cs typeface="+mn-cs"/>
                </a:rPr>
                <a:t>State</a:t>
              </a:r>
              <a:endParaRPr kumimoji="0" lang="en-US" sz="8800" b="1" i="0" u="none" strike="noStrike" kern="0" cap="none" spc="300" normalizeH="0" baseline="0" noProof="0" dirty="0">
                <a:ln>
                  <a:noFill/>
                </a:ln>
                <a:solidFill>
                  <a:prstClr val="white"/>
                </a:solidFill>
                <a:uLnTx/>
                <a:uFillTx/>
                <a:latin typeface="Lato Black" panose="020F0A02020204030203" pitchFamily="34" charset="0"/>
                <a:cs typeface="+mn-cs"/>
              </a:endParaRPr>
            </a:p>
          </p:txBody>
        </p:sp>
        <p:sp>
          <p:nvSpPr>
            <p:cNvPr id="6" name="TextBox 5">
              <a:extLst>
                <a:ext uri="{FF2B5EF4-FFF2-40B4-BE49-F238E27FC236}">
                  <a16:creationId xmlns="" xmlns:a16="http://schemas.microsoft.com/office/drawing/2014/main" id="{5414686F-4832-40D7-8310-5F0926E9F474}"/>
                </a:ext>
              </a:extLst>
            </p:cNvPr>
            <p:cNvSpPr txBox="1"/>
            <p:nvPr/>
          </p:nvSpPr>
          <p:spPr>
            <a:xfrm>
              <a:off x="9431119" y="10872095"/>
              <a:ext cx="7086600" cy="1569660"/>
            </a:xfrm>
            <a:prstGeom prst="rect">
              <a:avLst/>
            </a:prstGeom>
            <a:noFill/>
          </p:spPr>
          <p:txBody>
            <a:bodyPr wrap="square" rtlCol="0">
              <a:spAutoFit/>
            </a:bodyPr>
            <a:lstStyle/>
            <a:p>
              <a:pPr algn="r"/>
              <a:r>
                <a:rPr lang="en-IN" sz="4800" dirty="0">
                  <a:solidFill>
                    <a:schemeClr val="bg1"/>
                  </a:solidFill>
                  <a:latin typeface="Lato" panose="020F0502020204030203" pitchFamily="34" charset="0"/>
                </a:rPr>
                <a:t>It is the data (value) of an object</a:t>
              </a:r>
            </a:p>
          </p:txBody>
        </p:sp>
      </p:grpSp>
      <p:grpSp>
        <p:nvGrpSpPr>
          <p:cNvPr id="131" name="Group 130">
            <a:extLst>
              <a:ext uri="{FF2B5EF4-FFF2-40B4-BE49-F238E27FC236}">
                <a16:creationId xmlns="" xmlns:a16="http://schemas.microsoft.com/office/drawing/2014/main" id="{1CD415EC-79E8-400A-89FA-F67DABEBBD80}"/>
              </a:ext>
            </a:extLst>
          </p:cNvPr>
          <p:cNvGrpSpPr/>
          <p:nvPr/>
        </p:nvGrpSpPr>
        <p:grpSpPr>
          <a:xfrm>
            <a:off x="15372944" y="6009513"/>
            <a:ext cx="11002594" cy="10236644"/>
            <a:chOff x="16436201" y="7162800"/>
            <a:chExt cx="11002594" cy="10236644"/>
          </a:xfrm>
        </p:grpSpPr>
        <p:sp>
          <p:nvSpPr>
            <p:cNvPr id="112" name="Freeform 5">
              <a:extLst>
                <a:ext uri="{FF2B5EF4-FFF2-40B4-BE49-F238E27FC236}">
                  <a16:creationId xmlns="" xmlns:a16="http://schemas.microsoft.com/office/drawing/2014/main" id="{238D10D7-BB9D-4F49-8957-1097FA75223F}"/>
                </a:ext>
              </a:extLst>
            </p:cNvPr>
            <p:cNvSpPr>
              <a:spLocks/>
            </p:cNvSpPr>
            <p:nvPr/>
          </p:nvSpPr>
          <p:spPr bwMode="auto">
            <a:xfrm>
              <a:off x="17065257" y="12283678"/>
              <a:ext cx="1277694" cy="5115766"/>
            </a:xfrm>
            <a:custGeom>
              <a:avLst/>
              <a:gdLst>
                <a:gd name="T0" fmla="*/ 0 w 62"/>
                <a:gd name="T1" fmla="*/ 0 h 250"/>
                <a:gd name="T2" fmla="*/ 0 w 62"/>
                <a:gd name="T3" fmla="*/ 250 h 250"/>
                <a:gd name="T4" fmla="*/ 29 w 62"/>
                <a:gd name="T5" fmla="*/ 242 h 250"/>
                <a:gd name="T6" fmla="*/ 62 w 62"/>
                <a:gd name="T7" fmla="*/ 250 h 250"/>
                <a:gd name="T8" fmla="*/ 62 w 62"/>
                <a:gd name="T9" fmla="*/ 0 h 250"/>
                <a:gd name="T10" fmla="*/ 0 w 62"/>
                <a:gd name="T11" fmla="*/ 0 h 250"/>
              </a:gdLst>
              <a:ahLst/>
              <a:cxnLst>
                <a:cxn ang="0">
                  <a:pos x="T0" y="T1"/>
                </a:cxn>
                <a:cxn ang="0">
                  <a:pos x="T2" y="T3"/>
                </a:cxn>
                <a:cxn ang="0">
                  <a:pos x="T4" y="T5"/>
                </a:cxn>
                <a:cxn ang="0">
                  <a:pos x="T6" y="T7"/>
                </a:cxn>
                <a:cxn ang="0">
                  <a:pos x="T8" y="T9"/>
                </a:cxn>
                <a:cxn ang="0">
                  <a:pos x="T10" y="T11"/>
                </a:cxn>
              </a:cxnLst>
              <a:rect l="0" t="0" r="r" b="b"/>
              <a:pathLst>
                <a:path w="62" h="250">
                  <a:moveTo>
                    <a:pt x="0" y="0"/>
                  </a:moveTo>
                  <a:cubicBezTo>
                    <a:pt x="0" y="250"/>
                    <a:pt x="0" y="250"/>
                    <a:pt x="0" y="250"/>
                  </a:cubicBezTo>
                  <a:cubicBezTo>
                    <a:pt x="13" y="250"/>
                    <a:pt x="17" y="242"/>
                    <a:pt x="29" y="242"/>
                  </a:cubicBezTo>
                  <a:cubicBezTo>
                    <a:pt x="41" y="242"/>
                    <a:pt x="48" y="250"/>
                    <a:pt x="62" y="250"/>
                  </a:cubicBezTo>
                  <a:cubicBezTo>
                    <a:pt x="62" y="0"/>
                    <a:pt x="62" y="0"/>
                    <a:pt x="62" y="0"/>
                  </a:cubicBezTo>
                  <a:lnTo>
                    <a:pt x="0" y="0"/>
                  </a:lnTo>
                  <a:close/>
                </a:path>
              </a:pathLst>
            </a:custGeom>
            <a:solidFill>
              <a:srgbClr val="1AA5BD"/>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cs typeface="+mn-cs"/>
              </a:endParaRPr>
            </a:p>
          </p:txBody>
        </p:sp>
        <p:grpSp>
          <p:nvGrpSpPr>
            <p:cNvPr id="8" name="Group 7">
              <a:extLst>
                <a:ext uri="{FF2B5EF4-FFF2-40B4-BE49-F238E27FC236}">
                  <a16:creationId xmlns="" xmlns:a16="http://schemas.microsoft.com/office/drawing/2014/main" id="{63BEAC6C-203C-4C48-9FCE-3883C20B6328}"/>
                </a:ext>
              </a:extLst>
            </p:cNvPr>
            <p:cNvGrpSpPr/>
            <p:nvPr/>
          </p:nvGrpSpPr>
          <p:grpSpPr>
            <a:xfrm>
              <a:off x="16436201" y="7162800"/>
              <a:ext cx="11002594" cy="5759840"/>
              <a:chOff x="16436201" y="7162800"/>
              <a:chExt cx="11002594" cy="5759840"/>
            </a:xfrm>
          </p:grpSpPr>
          <p:sp>
            <p:nvSpPr>
              <p:cNvPr id="115" name="Rectangle 8">
                <a:extLst>
                  <a:ext uri="{FF2B5EF4-FFF2-40B4-BE49-F238E27FC236}">
                    <a16:creationId xmlns="" xmlns:a16="http://schemas.microsoft.com/office/drawing/2014/main" id="{02E8D683-E6D7-40A3-A44B-83E94F5D8F86}"/>
                  </a:ext>
                </a:extLst>
              </p:cNvPr>
              <p:cNvSpPr>
                <a:spLocks noChangeArrowheads="1"/>
              </p:cNvSpPr>
              <p:nvPr/>
            </p:nvSpPr>
            <p:spPr bwMode="auto">
              <a:xfrm>
                <a:off x="17065257" y="7162802"/>
                <a:ext cx="1277694" cy="5759838"/>
              </a:xfrm>
              <a:prstGeom prst="rect">
                <a:avLst/>
              </a:prstGeom>
              <a:solidFill>
                <a:srgbClr val="1AA5BD"/>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cs typeface="+mn-cs"/>
                </a:endParaRPr>
              </a:p>
            </p:txBody>
          </p:sp>
          <p:sp>
            <p:nvSpPr>
              <p:cNvPr id="119" name="Freeform 10">
                <a:extLst>
                  <a:ext uri="{FF2B5EF4-FFF2-40B4-BE49-F238E27FC236}">
                    <a16:creationId xmlns="" xmlns:a16="http://schemas.microsoft.com/office/drawing/2014/main" id="{208F57FE-FC5E-4AA3-92F2-30EC34E5A06B}"/>
                  </a:ext>
                </a:extLst>
              </p:cNvPr>
              <p:cNvSpPr>
                <a:spLocks/>
              </p:cNvSpPr>
              <p:nvPr/>
            </p:nvSpPr>
            <p:spPr bwMode="auto">
              <a:xfrm>
                <a:off x="17065260" y="7162800"/>
                <a:ext cx="10373535" cy="3735405"/>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1AA5BD"/>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57565A"/>
                  </a:solidFill>
                  <a:effectLst/>
                  <a:uLnTx/>
                  <a:uFillTx/>
                  <a:latin typeface="Open Sans Light"/>
                  <a:cs typeface="+mn-cs"/>
                </a:endParaRPr>
              </a:p>
            </p:txBody>
          </p:sp>
          <p:sp>
            <p:nvSpPr>
              <p:cNvPr id="120" name="Rectangle 119">
                <a:extLst>
                  <a:ext uri="{FF2B5EF4-FFF2-40B4-BE49-F238E27FC236}">
                    <a16:creationId xmlns="" xmlns:a16="http://schemas.microsoft.com/office/drawing/2014/main" id="{0DF70434-FAE6-411E-B604-9C2BFDDFC648}"/>
                  </a:ext>
                </a:extLst>
              </p:cNvPr>
              <p:cNvSpPr/>
              <p:nvPr/>
            </p:nvSpPr>
            <p:spPr>
              <a:xfrm>
                <a:off x="16436201" y="7544508"/>
                <a:ext cx="7069602" cy="1107996"/>
              </a:xfrm>
              <a:prstGeom prst="rect">
                <a:avLst/>
              </a:prstGeom>
              <a:noFill/>
              <a:ln w="9525" cap="flat" cmpd="sng" algn="ctr">
                <a:noFill/>
                <a:prstDash val="solid"/>
              </a:ln>
              <a:effectLst/>
            </p:spPr>
            <p:txBody>
              <a:bodyPr wrap="square" lIns="0" tIns="0" rIns="0" bIns="0" rtlCol="0" anchor="t" anchorCtr="0">
                <a:spAutoFit/>
              </a:bodyPr>
              <a:lstStyle/>
              <a:p>
                <a:pPr algn="r" defTabSz="1219170" fontAlgn="auto">
                  <a:spcBef>
                    <a:spcPts val="0"/>
                  </a:spcBef>
                  <a:spcAft>
                    <a:spcPts val="0"/>
                  </a:spcAft>
                </a:pPr>
                <a:r>
                  <a:rPr lang="en-US" sz="7200" kern="0" dirty="0">
                    <a:solidFill>
                      <a:prstClr val="white"/>
                    </a:solidFill>
                    <a:latin typeface="Lato Black" panose="020F0A02020204030203" pitchFamily="34" charset="0"/>
                    <a:cs typeface="+mn-cs"/>
                  </a:rPr>
                  <a:t>Behavior</a:t>
                </a:r>
                <a:endParaRPr lang="en-US" sz="9600" kern="0" dirty="0">
                  <a:solidFill>
                    <a:prstClr val="white"/>
                  </a:solidFill>
                  <a:latin typeface="Lato Black" panose="020F0A02020204030203" pitchFamily="34" charset="0"/>
                  <a:cs typeface="+mn-cs"/>
                </a:endParaRPr>
              </a:p>
            </p:txBody>
          </p:sp>
          <p:sp>
            <p:nvSpPr>
              <p:cNvPr id="121" name="Rectangle 120">
                <a:extLst>
                  <a:ext uri="{FF2B5EF4-FFF2-40B4-BE49-F238E27FC236}">
                    <a16:creationId xmlns="" xmlns:a16="http://schemas.microsoft.com/office/drawing/2014/main" id="{7901A02C-F520-4FA1-BDD6-348257EC88E5}"/>
                  </a:ext>
                </a:extLst>
              </p:cNvPr>
              <p:cNvSpPr/>
              <p:nvPr/>
            </p:nvSpPr>
            <p:spPr>
              <a:xfrm>
                <a:off x="17404811" y="7449455"/>
                <a:ext cx="1818230" cy="1477328"/>
              </a:xfrm>
              <a:prstGeom prst="rect">
                <a:avLst/>
              </a:prstGeom>
              <a:noFill/>
              <a:ln w="9525" cap="flat" cmpd="sng" algn="ctr">
                <a:noFill/>
                <a:prstDash val="solid"/>
              </a:ln>
              <a:effectLst/>
            </p:spPr>
            <p:txBody>
              <a:bodyPr wrap="square" lIns="0" tIns="0" rIns="0" bIns="0" rtlCol="0" anchor="t" anchorCtr="0">
                <a:spAutoFit/>
              </a:bodyPr>
              <a:lstStyle/>
              <a:p>
                <a:pPr algn="r" defTabSz="1219170" fontAlgn="auto">
                  <a:spcBef>
                    <a:spcPts val="0"/>
                  </a:spcBef>
                  <a:spcAft>
                    <a:spcPts val="0"/>
                  </a:spcAft>
                </a:pPr>
                <a:r>
                  <a:rPr lang="en-US" sz="9600" kern="0" dirty="0">
                    <a:solidFill>
                      <a:prstClr val="white"/>
                    </a:solidFill>
                    <a:latin typeface="Lato Black" panose="020F0A02020204030203" pitchFamily="34" charset="0"/>
                    <a:cs typeface="+mn-cs"/>
                  </a:rPr>
                  <a:t>02</a:t>
                </a:r>
              </a:p>
            </p:txBody>
          </p:sp>
          <p:sp>
            <p:nvSpPr>
              <p:cNvPr id="128" name="TextBox 127">
                <a:extLst>
                  <a:ext uri="{FF2B5EF4-FFF2-40B4-BE49-F238E27FC236}">
                    <a16:creationId xmlns="" xmlns:a16="http://schemas.microsoft.com/office/drawing/2014/main" id="{F4BEE1AE-0973-4000-A80B-BD35D28A5816}"/>
                  </a:ext>
                </a:extLst>
              </p:cNvPr>
              <p:cNvSpPr txBox="1"/>
              <p:nvPr/>
            </p:nvSpPr>
            <p:spPr>
              <a:xfrm>
                <a:off x="19573531" y="8742944"/>
                <a:ext cx="7086600" cy="1569660"/>
              </a:xfrm>
              <a:prstGeom prst="rect">
                <a:avLst/>
              </a:prstGeom>
              <a:noFill/>
            </p:spPr>
            <p:txBody>
              <a:bodyPr wrap="square" rtlCol="0">
                <a:spAutoFit/>
              </a:bodyPr>
              <a:lstStyle/>
              <a:p>
                <a:r>
                  <a:rPr lang="en-IN" sz="4800" dirty="0">
                    <a:solidFill>
                      <a:schemeClr val="bg1"/>
                    </a:solidFill>
                    <a:latin typeface="Lato" panose="020F0502020204030203" pitchFamily="34" charset="0"/>
                  </a:rPr>
                  <a:t>It is the functionality) of an object</a:t>
                </a:r>
              </a:p>
            </p:txBody>
          </p:sp>
        </p:grpSp>
      </p:grpSp>
      <p:grpSp>
        <p:nvGrpSpPr>
          <p:cNvPr id="9" name="Group 8">
            <a:extLst>
              <a:ext uri="{FF2B5EF4-FFF2-40B4-BE49-F238E27FC236}">
                <a16:creationId xmlns="" xmlns:a16="http://schemas.microsoft.com/office/drawing/2014/main" id="{D715289E-E5D9-4955-BAC5-FECF519DDB51}"/>
              </a:ext>
            </a:extLst>
          </p:cNvPr>
          <p:cNvGrpSpPr/>
          <p:nvPr/>
        </p:nvGrpSpPr>
        <p:grpSpPr>
          <a:xfrm>
            <a:off x="17279694" y="9737224"/>
            <a:ext cx="13452923" cy="6508933"/>
            <a:chOff x="18342951" y="10890511"/>
            <a:chExt cx="13452923" cy="6508933"/>
          </a:xfrm>
        </p:grpSpPr>
        <p:sp>
          <p:nvSpPr>
            <p:cNvPr id="114" name="Freeform 7">
              <a:extLst>
                <a:ext uri="{FF2B5EF4-FFF2-40B4-BE49-F238E27FC236}">
                  <a16:creationId xmlns="" xmlns:a16="http://schemas.microsoft.com/office/drawing/2014/main" id="{C2DDF31B-DA0E-4B86-9F0D-7556A54AD68D}"/>
                </a:ext>
              </a:extLst>
            </p:cNvPr>
            <p:cNvSpPr>
              <a:spLocks/>
            </p:cNvSpPr>
            <p:nvPr/>
          </p:nvSpPr>
          <p:spPr bwMode="auto">
            <a:xfrm>
              <a:off x="18342951" y="12283678"/>
              <a:ext cx="534037" cy="5115766"/>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rgbClr val="0086AC"/>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cs typeface="+mn-cs"/>
              </a:endParaRPr>
            </a:p>
          </p:txBody>
        </p:sp>
        <p:sp>
          <p:nvSpPr>
            <p:cNvPr id="118" name="Freeform 10">
              <a:extLst>
                <a:ext uri="{FF2B5EF4-FFF2-40B4-BE49-F238E27FC236}">
                  <a16:creationId xmlns="" xmlns:a16="http://schemas.microsoft.com/office/drawing/2014/main" id="{5762D71A-B514-4D8E-8978-77BF6A033F63}"/>
                </a:ext>
              </a:extLst>
            </p:cNvPr>
            <p:cNvSpPr>
              <a:spLocks/>
            </p:cNvSpPr>
            <p:nvPr/>
          </p:nvSpPr>
          <p:spPr bwMode="auto">
            <a:xfrm>
              <a:off x="18342951" y="10890511"/>
              <a:ext cx="13452923" cy="5228704"/>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rgbClr val="0086AC"/>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57565A"/>
                </a:solidFill>
                <a:effectLst/>
                <a:uLnTx/>
                <a:uFillTx/>
                <a:latin typeface="Open Sans Light"/>
                <a:cs typeface="+mn-cs"/>
              </a:endParaRPr>
            </a:p>
          </p:txBody>
        </p:sp>
        <p:sp>
          <p:nvSpPr>
            <p:cNvPr id="123" name="Rectangle 122">
              <a:extLst>
                <a:ext uri="{FF2B5EF4-FFF2-40B4-BE49-F238E27FC236}">
                  <a16:creationId xmlns="" xmlns:a16="http://schemas.microsoft.com/office/drawing/2014/main" id="{C18B095E-67D1-43E9-A792-9563DE9C5176}"/>
                </a:ext>
              </a:extLst>
            </p:cNvPr>
            <p:cNvSpPr/>
            <p:nvPr/>
          </p:nvSpPr>
          <p:spPr>
            <a:xfrm>
              <a:off x="18950236" y="11466338"/>
              <a:ext cx="1809151" cy="1477328"/>
            </a:xfrm>
            <a:prstGeom prst="rect">
              <a:avLst/>
            </a:prstGeom>
            <a:noFill/>
            <a:ln w="9525" cap="flat" cmpd="sng" algn="ctr">
              <a:noFill/>
              <a:prstDash val="solid"/>
            </a:ln>
            <a:effectLst/>
          </p:spPr>
          <p:txBody>
            <a:bodyPr wrap="square" lIns="0" tIns="0" rIns="0" bIns="0" rtlCol="0" anchor="t" anchorCtr="0">
              <a:spAutoFit/>
            </a:bodyPr>
            <a:lstStyle/>
            <a:p>
              <a:pPr algn="r" defTabSz="1219170" fontAlgn="auto">
                <a:spcBef>
                  <a:spcPts val="0"/>
                </a:spcBef>
                <a:spcAft>
                  <a:spcPts val="0"/>
                </a:spcAft>
              </a:pPr>
              <a:r>
                <a:rPr lang="en-US" sz="9600" kern="0" dirty="0">
                  <a:solidFill>
                    <a:prstClr val="white"/>
                  </a:solidFill>
                  <a:latin typeface="Lato Black" panose="020F0A02020204030203" pitchFamily="34" charset="0"/>
                  <a:cs typeface="+mn-cs"/>
                </a:rPr>
                <a:t>03</a:t>
              </a:r>
            </a:p>
          </p:txBody>
        </p:sp>
        <p:sp>
          <p:nvSpPr>
            <p:cNvPr id="124" name="Rectangle 123">
              <a:extLst>
                <a:ext uri="{FF2B5EF4-FFF2-40B4-BE49-F238E27FC236}">
                  <a16:creationId xmlns="" xmlns:a16="http://schemas.microsoft.com/office/drawing/2014/main" id="{9608D457-BDDC-4B75-A310-504B74243DCD}"/>
                </a:ext>
              </a:extLst>
            </p:cNvPr>
            <p:cNvSpPr/>
            <p:nvPr/>
          </p:nvSpPr>
          <p:spPr>
            <a:xfrm>
              <a:off x="20711493" y="11651004"/>
              <a:ext cx="3753193" cy="1107996"/>
            </a:xfrm>
            <a:prstGeom prst="rect">
              <a:avLst/>
            </a:prstGeom>
            <a:noFill/>
            <a:ln w="9525" cap="flat" cmpd="sng" algn="ctr">
              <a:noFill/>
              <a:prstDash val="solid"/>
            </a:ln>
            <a:effectLst/>
          </p:spPr>
          <p:txBody>
            <a:bodyPr wrap="square" lIns="0" tIns="0" rIns="0" bIns="0" rtlCol="0" anchor="t" anchorCtr="0">
              <a:spAutoFit/>
            </a:bodyPr>
            <a:lstStyle/>
            <a:p>
              <a:pPr algn="r" defTabSz="1219170" fontAlgn="auto">
                <a:spcBef>
                  <a:spcPts val="0"/>
                </a:spcBef>
                <a:spcAft>
                  <a:spcPts val="0"/>
                </a:spcAft>
              </a:pPr>
              <a:r>
                <a:rPr lang="en-US" sz="7200" kern="0" dirty="0">
                  <a:solidFill>
                    <a:prstClr val="white"/>
                  </a:solidFill>
                  <a:latin typeface="Lato Black" panose="020F0A02020204030203" pitchFamily="34" charset="0"/>
                  <a:cs typeface="+mn-cs"/>
                </a:rPr>
                <a:t>Identity</a:t>
              </a:r>
            </a:p>
          </p:txBody>
        </p:sp>
        <p:sp>
          <p:nvSpPr>
            <p:cNvPr id="129" name="TextBox 128">
              <a:extLst>
                <a:ext uri="{FF2B5EF4-FFF2-40B4-BE49-F238E27FC236}">
                  <a16:creationId xmlns="" xmlns:a16="http://schemas.microsoft.com/office/drawing/2014/main" id="{CDEF49BE-ED23-4CA5-9E71-42AB60120028}"/>
                </a:ext>
              </a:extLst>
            </p:cNvPr>
            <p:cNvSpPr txBox="1"/>
            <p:nvPr/>
          </p:nvSpPr>
          <p:spPr>
            <a:xfrm>
              <a:off x="20759387" y="12956448"/>
              <a:ext cx="10836551" cy="2308324"/>
            </a:xfrm>
            <a:prstGeom prst="rect">
              <a:avLst/>
            </a:prstGeom>
            <a:noFill/>
          </p:spPr>
          <p:txBody>
            <a:bodyPr wrap="square" rtlCol="0">
              <a:spAutoFit/>
            </a:bodyPr>
            <a:lstStyle>
              <a:defPPr>
                <a:defRPr lang="en-US"/>
              </a:defPPr>
              <a:lvl1pPr>
                <a:defRPr sz="6000">
                  <a:solidFill>
                    <a:schemeClr val="bg1"/>
                  </a:solidFill>
                  <a:latin typeface="+mn-lt"/>
                </a:defRPr>
              </a:lvl1pPr>
            </a:lstStyle>
            <a:p>
              <a:r>
                <a:rPr lang="en-IN" sz="4800" dirty="0">
                  <a:latin typeface="Lato" panose="020F0502020204030203" pitchFamily="34" charset="0"/>
                </a:rPr>
                <a:t>The object identity is typically implemented via a unique ID that is used internally by the JVM</a:t>
              </a:r>
            </a:p>
          </p:txBody>
        </p:sp>
      </p:grpSp>
      <p:sp>
        <p:nvSpPr>
          <p:cNvPr id="132" name="Rectangle: Rounded Corners 131">
            <a:extLst>
              <a:ext uri="{FF2B5EF4-FFF2-40B4-BE49-F238E27FC236}">
                <a16:creationId xmlns="" xmlns:a16="http://schemas.microsoft.com/office/drawing/2014/main" id="{42CBF430-EE01-43E5-B48A-6AA07F9E0983}"/>
              </a:ext>
            </a:extLst>
          </p:cNvPr>
          <p:cNvSpPr/>
          <p:nvPr/>
        </p:nvSpPr>
        <p:spPr bwMode="auto">
          <a:xfrm>
            <a:off x="13164665" y="18106952"/>
            <a:ext cx="7031878" cy="1161361"/>
          </a:xfrm>
          <a:prstGeom prst="roundRect">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IN" sz="5400" dirty="0">
                <a:solidFill>
                  <a:schemeClr val="bg1"/>
                </a:solidFill>
                <a:latin typeface="Aharoni" panose="02010803020104030203" pitchFamily="2" charset="-79"/>
                <a:cs typeface="Aharoni" panose="02010803020104030203" pitchFamily="2" charset="-79"/>
              </a:rPr>
              <a:t>CHARACTERISTICS</a:t>
            </a:r>
            <a:endParaRPr kumimoji="0" lang="en-IN" sz="5400" b="0" i="0" u="none" strike="noStrike" cap="none" normalizeH="0" baseline="0" dirty="0">
              <a:ln>
                <a:noFill/>
              </a:ln>
              <a:solidFill>
                <a:schemeClr val="bg1"/>
              </a:solidFill>
              <a:effectLst/>
              <a:latin typeface="Aharoni" panose="02010803020104030203" pitchFamily="2" charset="-79"/>
              <a:cs typeface="Aharoni" panose="02010803020104030203" pitchFamily="2" charset="-79"/>
            </a:endParaRPr>
          </a:p>
        </p:txBody>
      </p:sp>
      <p:sp>
        <p:nvSpPr>
          <p:cNvPr id="3" name="Rectangle 2"/>
          <p:cNvSpPr/>
          <p:nvPr/>
        </p:nvSpPr>
        <p:spPr>
          <a:xfrm>
            <a:off x="6747054" y="4090021"/>
            <a:ext cx="21012612" cy="923330"/>
          </a:xfrm>
          <a:prstGeom prst="rect">
            <a:avLst/>
          </a:prstGeom>
        </p:spPr>
        <p:txBody>
          <a:bodyPr wrap="none">
            <a:spAutoFit/>
          </a:bodyPr>
          <a:lstStyle/>
          <a:p>
            <a:r>
              <a:rPr lang="en-IN" sz="5400" dirty="0">
                <a:solidFill>
                  <a:schemeClr val="bg2">
                    <a:lumMod val="10000"/>
                  </a:schemeClr>
                </a:solidFill>
                <a:latin typeface="Lato" panose="020F0502020204030203" pitchFamily="34" charset="0"/>
              </a:rPr>
              <a:t>A real-world entity that has state and behaviour is known as an object</a:t>
            </a:r>
          </a:p>
        </p:txBody>
      </p:sp>
    </p:spTree>
    <p:extLst>
      <p:ext uri="{BB962C8B-B14F-4D97-AF65-F5344CB8AC3E}">
        <p14:creationId xmlns:p14="http://schemas.microsoft.com/office/powerpoint/2010/main" val="2370815398"/>
      </p:ext>
    </p:extLst>
  </p:cSld>
  <p:clrMapOvr>
    <a:masterClrMapping/>
  </p:clrMapOvr>
  <p:transition xmlns:p14="http://schemas.microsoft.com/office/powerpoint/2010/mai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14:presetBounceEnd="60000">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14:bounceEnd="60000">
                                          <p:cBhvr additive="base">
                                            <p:cTn id="12" dur="1000" fill="hold"/>
                                            <p:tgtEl>
                                              <p:spTgt spid="131"/>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13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60000">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14:bounceEnd="60000">
                                          <p:cBhvr additive="base">
                                            <p:cTn id="16"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7" dur="10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60000">
                                      <p:stCondLst>
                                        <p:cond delay="0"/>
                                      </p:stCondLst>
                                      <p:childTnLst>
                                        <p:set>
                                          <p:cBhvr>
                                            <p:cTn id="19" dur="1" fill="hold">
                                              <p:stCondLst>
                                                <p:cond delay="0"/>
                                              </p:stCondLst>
                                            </p:cTn>
                                            <p:tgtEl>
                                              <p:spTgt spid="130"/>
                                            </p:tgtEl>
                                            <p:attrNameLst>
                                              <p:attrName>style.visibility</p:attrName>
                                            </p:attrNameLst>
                                          </p:cBhvr>
                                          <p:to>
                                            <p:strVal val="visible"/>
                                          </p:to>
                                        </p:set>
                                        <p:anim calcmode="lin" valueType="num" p14:bounceEnd="60000">
                                          <p:cBhvr additive="base">
                                            <p:cTn id="20" dur="1000" fill="hold"/>
                                            <p:tgtEl>
                                              <p:spTgt spid="130"/>
                                            </p:tgtEl>
                                            <p:attrNameLst>
                                              <p:attrName>ppt_x</p:attrName>
                                            </p:attrNameLst>
                                          </p:cBhvr>
                                          <p:tavLst>
                                            <p:tav tm="0">
                                              <p:val>
                                                <p:strVal val="#ppt_x"/>
                                              </p:val>
                                            </p:tav>
                                            <p:tav tm="100000">
                                              <p:val>
                                                <p:strVal val="#ppt_x"/>
                                              </p:val>
                                            </p:tav>
                                          </p:tavLst>
                                        </p:anim>
                                        <p:anim calcmode="lin" valueType="num" p14:bounceEnd="60000">
                                          <p:cBhvr additive="base">
                                            <p:cTn id="21" dur="1000" fill="hold"/>
                                            <p:tgtEl>
                                              <p:spTgt spid="13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60000">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14:bounceEnd="60000">
                                          <p:cBhvr additive="base">
                                            <p:cTn id="24" dur="10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5"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additive="base">
                                            <p:cTn id="12" dur="1000" fill="hold"/>
                                            <p:tgtEl>
                                              <p:spTgt spid="131"/>
                                            </p:tgtEl>
                                            <p:attrNameLst>
                                              <p:attrName>ppt_x</p:attrName>
                                            </p:attrNameLst>
                                          </p:cBhvr>
                                          <p:tavLst>
                                            <p:tav tm="0">
                                              <p:val>
                                                <p:strVal val="#ppt_x"/>
                                              </p:val>
                                            </p:tav>
                                            <p:tav tm="100000">
                                              <p:val>
                                                <p:strVal val="#ppt_x"/>
                                              </p:val>
                                            </p:tav>
                                          </p:tavLst>
                                        </p:anim>
                                        <p:anim calcmode="lin" valueType="num">
                                          <p:cBhvr additive="base">
                                            <p:cTn id="13" dur="1000" fill="hold"/>
                                            <p:tgtEl>
                                              <p:spTgt spid="13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0"/>
                                            </p:tgtEl>
                                            <p:attrNameLst>
                                              <p:attrName>style.visibility</p:attrName>
                                            </p:attrNameLst>
                                          </p:cBhvr>
                                          <p:to>
                                            <p:strVal val="visible"/>
                                          </p:to>
                                        </p:set>
                                        <p:anim calcmode="lin" valueType="num">
                                          <p:cBhvr additive="base">
                                            <p:cTn id="20" dur="1000" fill="hold"/>
                                            <p:tgtEl>
                                              <p:spTgt spid="130"/>
                                            </p:tgtEl>
                                            <p:attrNameLst>
                                              <p:attrName>ppt_x</p:attrName>
                                            </p:attrNameLst>
                                          </p:cBhvr>
                                          <p:tavLst>
                                            <p:tav tm="0">
                                              <p:val>
                                                <p:strVal val="#ppt_x"/>
                                              </p:val>
                                            </p:tav>
                                            <p:tav tm="100000">
                                              <p:val>
                                                <p:strVal val="#ppt_x"/>
                                              </p:val>
                                            </p:tav>
                                          </p:tavLst>
                                        </p:anim>
                                        <p:anim calcmode="lin" valueType="num">
                                          <p:cBhvr additive="base">
                                            <p:cTn id="21" dur="1000" fill="hold"/>
                                            <p:tgtEl>
                                              <p:spTgt spid="13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ppt_x"/>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6"/>
            <a:ext cx="36576000" cy="20584946"/>
          </a:xfrm>
          <a:prstGeom prst="rect">
            <a:avLst/>
          </a:prstGeom>
        </p:spPr>
      </p:pic>
      <p:sp>
        <p:nvSpPr>
          <p:cNvPr id="2" name="Title 1">
            <a:extLst>
              <a:ext uri="{FF2B5EF4-FFF2-40B4-BE49-F238E27FC236}">
                <a16:creationId xmlns="" xmlns:a16="http://schemas.microsoft.com/office/drawing/2014/main" id="{A1D56ABB-16F7-4BE4-8AF2-8DA8C6C13B60}"/>
              </a:ext>
            </a:extLst>
          </p:cNvPr>
          <p:cNvSpPr>
            <a:spLocks noGrp="1"/>
          </p:cNvSpPr>
          <p:nvPr>
            <p:ph type="title"/>
          </p:nvPr>
        </p:nvSpPr>
        <p:spPr>
          <a:xfrm>
            <a:off x="7086600" y="3514915"/>
            <a:ext cx="10820400" cy="1862048"/>
          </a:xfrm>
          <a:noFill/>
          <a:ln w="9525">
            <a:noFill/>
            <a:miter lim="800000"/>
            <a:headEnd/>
            <a:tailEnd/>
          </a:ln>
        </p:spPr>
        <p:txBody>
          <a:bodyPr vert="horz" wrap="square" lIns="91440" tIns="45720" rIns="91440" bIns="45720" numCol="1" anchor="t" anchorCtr="0" compatLnSpc="1">
            <a:prstTxWarp prst="textNoShape">
              <a:avLst/>
            </a:prstTxWarp>
            <a:spAutoFit/>
          </a:bodyPr>
          <a:lstStyle/>
          <a:p>
            <a:pPr>
              <a:spcBef>
                <a:spcPct val="0"/>
              </a:spcBef>
            </a:pPr>
            <a:r>
              <a:rPr lang="en-IN" sz="11500" kern="1200" dirty="0">
                <a:ln w="0"/>
                <a:solidFill>
                  <a:srgbClr val="E61557"/>
                </a:solidFill>
                <a:latin typeface="Lato" panose="020F0502020204030203" pitchFamily="34" charset="0"/>
                <a:ea typeface="+mn-ea"/>
                <a:cs typeface="Calibri Light" panose="020F0302020204030204" pitchFamily="34" charset="0"/>
              </a:rPr>
              <a:t>Java Classes</a:t>
            </a:r>
          </a:p>
        </p:txBody>
      </p:sp>
      <p:grpSp>
        <p:nvGrpSpPr>
          <p:cNvPr id="10" name="Group 9">
            <a:extLst>
              <a:ext uri="{FF2B5EF4-FFF2-40B4-BE49-F238E27FC236}">
                <a16:creationId xmlns="" xmlns:a16="http://schemas.microsoft.com/office/drawing/2014/main" id="{A96CED4F-4F0B-4622-A5C4-27631434FFAD}"/>
              </a:ext>
            </a:extLst>
          </p:cNvPr>
          <p:cNvGrpSpPr/>
          <p:nvPr/>
        </p:nvGrpSpPr>
        <p:grpSpPr>
          <a:xfrm>
            <a:off x="11849100" y="8447298"/>
            <a:ext cx="12877800" cy="7293404"/>
            <a:chOff x="10820400" y="8561173"/>
            <a:chExt cx="12877800" cy="7293404"/>
          </a:xfrm>
        </p:grpSpPr>
        <p:sp>
          <p:nvSpPr>
            <p:cNvPr id="9" name="Rectangle 8">
              <a:extLst>
                <a:ext uri="{FF2B5EF4-FFF2-40B4-BE49-F238E27FC236}">
                  <a16:creationId xmlns="" xmlns:a16="http://schemas.microsoft.com/office/drawing/2014/main" id="{A22E0C96-AC8C-42AB-819D-CABB03AEF2C2}"/>
                </a:ext>
              </a:extLst>
            </p:cNvPr>
            <p:cNvSpPr/>
            <p:nvPr/>
          </p:nvSpPr>
          <p:spPr bwMode="auto">
            <a:xfrm>
              <a:off x="10820400" y="8561173"/>
              <a:ext cx="12877800" cy="7293404"/>
            </a:xfrm>
            <a:prstGeom prst="rect">
              <a:avLst/>
            </a:prstGeom>
            <a:solidFill>
              <a:schemeClr val="bg2">
                <a:lumMod val="90000"/>
              </a:schemeClr>
            </a:solidFill>
            <a:ln w="28575" cap="flat" cmpd="sng" algn="ctr">
              <a:noFill/>
              <a:prstDash val="solid"/>
              <a:round/>
              <a:headEnd type="none" w="sm" len="sm"/>
              <a:tailEnd type="none" w="sm" len="sm"/>
            </a:ln>
            <a:effectLst>
              <a:outerShdw blurRad="215900" dist="38100" dir="2700000" sx="101000" sy="101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 name="Rectangle 7">
              <a:extLst>
                <a:ext uri="{FF2B5EF4-FFF2-40B4-BE49-F238E27FC236}">
                  <a16:creationId xmlns="" xmlns:a16="http://schemas.microsoft.com/office/drawing/2014/main" id="{539514CF-1B47-427A-B650-7A00EE837A21}"/>
                </a:ext>
              </a:extLst>
            </p:cNvPr>
            <p:cNvSpPr/>
            <p:nvPr/>
          </p:nvSpPr>
          <p:spPr>
            <a:xfrm>
              <a:off x="13106400" y="9684543"/>
              <a:ext cx="9384635" cy="5479257"/>
            </a:xfrm>
            <a:prstGeom prst="rect">
              <a:avLst/>
            </a:prstGeom>
          </p:spPr>
          <p:txBody>
            <a:bodyPr>
              <a:spAutoFit/>
            </a:bodyPr>
            <a:lstStyle/>
            <a:p>
              <a:pPr>
                <a:lnSpc>
                  <a:spcPct val="150000"/>
                </a:lnSpc>
              </a:pPr>
              <a:r>
                <a:rPr lang="en-IN" sz="6000" b="1" dirty="0">
                  <a:solidFill>
                    <a:srgbClr val="7F0055"/>
                  </a:solidFill>
                  <a:latin typeface="Consolas" panose="020B0609020204030204" pitchFamily="49" charset="0"/>
                </a:rPr>
                <a:t>class</a:t>
              </a:r>
              <a:r>
                <a:rPr lang="en-IN" sz="6000" b="1" dirty="0">
                  <a:solidFill>
                    <a:srgbClr val="000000"/>
                  </a:solidFill>
                  <a:latin typeface="Consolas" panose="020B0609020204030204" pitchFamily="49" charset="0"/>
                </a:rPr>
                <a:t> &lt;</a:t>
              </a:r>
              <a:r>
                <a:rPr lang="en-IN" sz="6000" b="1" dirty="0" err="1">
                  <a:solidFill>
                    <a:srgbClr val="000000"/>
                  </a:solidFill>
                  <a:latin typeface="Consolas" panose="020B0609020204030204" pitchFamily="49" charset="0"/>
                </a:rPr>
                <a:t>class_name</a:t>
              </a:r>
              <a:r>
                <a:rPr lang="en-IN" sz="6000" b="1" dirty="0">
                  <a:solidFill>
                    <a:srgbClr val="000000"/>
                  </a:solidFill>
                  <a:latin typeface="Consolas" panose="020B0609020204030204" pitchFamily="49" charset="0"/>
                </a:rPr>
                <a:t>&gt;{  </a:t>
              </a:r>
            </a:p>
            <a:p>
              <a:pPr>
                <a:lnSpc>
                  <a:spcPct val="150000"/>
                </a:lnSpc>
              </a:pPr>
              <a:r>
                <a:rPr lang="en-IN" sz="6000" dirty="0">
                  <a:solidFill>
                    <a:srgbClr val="000000"/>
                  </a:solidFill>
                  <a:latin typeface="Consolas" panose="020B0609020204030204" pitchFamily="49" charset="0"/>
                </a:rPr>
                <a:t>    field;  </a:t>
              </a:r>
            </a:p>
            <a:p>
              <a:pPr>
                <a:lnSpc>
                  <a:spcPct val="150000"/>
                </a:lnSpc>
              </a:pPr>
              <a:r>
                <a:rPr lang="en-IN" sz="6000" dirty="0">
                  <a:solidFill>
                    <a:srgbClr val="000000"/>
                  </a:solidFill>
                  <a:latin typeface="Consolas" panose="020B0609020204030204" pitchFamily="49" charset="0"/>
                </a:rPr>
                <a:t>    method;  </a:t>
              </a:r>
            </a:p>
            <a:p>
              <a:pPr>
                <a:lnSpc>
                  <a:spcPct val="150000"/>
                </a:lnSpc>
              </a:pPr>
              <a:r>
                <a:rPr lang="en-IN" sz="6000" dirty="0">
                  <a:solidFill>
                    <a:srgbClr val="000000"/>
                  </a:solidFill>
                  <a:latin typeface="Consolas" panose="020B0609020204030204" pitchFamily="49" charset="0"/>
                </a:rPr>
                <a:t>} </a:t>
              </a:r>
              <a:endParaRPr lang="en-IN" sz="11500" dirty="0"/>
            </a:p>
          </p:txBody>
        </p:sp>
      </p:grpSp>
      <p:sp>
        <p:nvSpPr>
          <p:cNvPr id="3" name="Rectangle 2"/>
          <p:cNvSpPr/>
          <p:nvPr/>
        </p:nvSpPr>
        <p:spPr>
          <a:xfrm>
            <a:off x="7049589" y="5912992"/>
            <a:ext cx="14611821" cy="1174681"/>
          </a:xfrm>
          <a:prstGeom prst="rect">
            <a:avLst/>
          </a:prstGeom>
        </p:spPr>
        <p:txBody>
          <a:bodyPr wrap="none">
            <a:spAutoFit/>
          </a:bodyPr>
          <a:lstStyle/>
          <a:p>
            <a:pPr algn="ctr" defTabSz="228600">
              <a:lnSpc>
                <a:spcPct val="150000"/>
              </a:lnSpc>
              <a:spcBef>
                <a:spcPct val="20000"/>
              </a:spcBef>
              <a:buClr>
                <a:srgbClr val="FF0000"/>
              </a:buClr>
            </a:pPr>
            <a:r>
              <a:rPr lang="en-IN" sz="5400" dirty="0">
                <a:solidFill>
                  <a:schemeClr val="bg2">
                    <a:lumMod val="10000"/>
                  </a:schemeClr>
                </a:solidFill>
                <a:latin typeface="Lato" panose="020F0502020204030203" pitchFamily="34" charset="0"/>
              </a:rPr>
              <a:t>A class is a </a:t>
            </a:r>
            <a:r>
              <a:rPr lang="en-IN" sz="5400" b="1" dirty="0">
                <a:solidFill>
                  <a:schemeClr val="bg2">
                    <a:lumMod val="10000"/>
                  </a:schemeClr>
                </a:solidFill>
                <a:latin typeface="Lato" panose="020F0502020204030203" pitchFamily="34" charset="0"/>
              </a:rPr>
              <a:t>blueprint of object </a:t>
            </a:r>
            <a:r>
              <a:rPr lang="en-IN" sz="5400" dirty="0">
                <a:solidFill>
                  <a:schemeClr val="bg2">
                    <a:lumMod val="10000"/>
                  </a:schemeClr>
                </a:solidFill>
                <a:latin typeface="Lato" panose="020F0502020204030203" pitchFamily="34" charset="0"/>
              </a:rPr>
              <a:t>having properties</a:t>
            </a:r>
          </a:p>
        </p:txBody>
      </p:sp>
    </p:spTree>
    <p:extLst>
      <p:ext uri="{BB962C8B-B14F-4D97-AF65-F5344CB8AC3E}">
        <p14:creationId xmlns:p14="http://schemas.microsoft.com/office/powerpoint/2010/main" val="52743468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5"/>
  <p:tag name="ISPRING_RESOURCE_PATHS_HASH_PRESENTER" val="eae443b16b719bbaaf407130fbe4cceeda0b8a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7_July2016">
  <a:themeElements>
    <a:clrScheme name="Edureka Content">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DL1-slides Final (1).pptx" id="{BDF9B432-A7F8-403C-B6EE-F8DAA37F7293}" vid="{4E14B70A-D398-47A1-A8E1-D00B76E7AE1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LearnOA PPT New</Template>
  <TotalTime>66457</TotalTime>
  <Words>1458</Words>
  <Application>Microsoft Macintosh PowerPoint</Application>
  <PresentationFormat>Custom</PresentationFormat>
  <Paragraphs>385</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OU7_July2016</vt:lpstr>
      <vt:lpstr>PowerPoint Presentation</vt:lpstr>
      <vt:lpstr>Content</vt:lpstr>
      <vt:lpstr>Object Oriented Programming</vt:lpstr>
      <vt:lpstr>Object Oriented Programming (OOPs)</vt:lpstr>
      <vt:lpstr>Object Oriented Programming (OOPs)</vt:lpstr>
      <vt:lpstr>Object Oriented Programming(OOPs)</vt:lpstr>
      <vt:lpstr>Object Oriented Programming (OOPs)</vt:lpstr>
      <vt:lpstr>Java Objects</vt:lpstr>
      <vt:lpstr>Java Classes</vt:lpstr>
      <vt:lpstr>Java Classes (Contd.)</vt:lpstr>
      <vt:lpstr>OOPS vs Procedural Programming</vt:lpstr>
      <vt:lpstr>PowerPoint Presentation</vt:lpstr>
      <vt:lpstr>Java Methods</vt:lpstr>
      <vt:lpstr>Java Methods</vt:lpstr>
      <vt:lpstr>Java User Defined Methods</vt:lpstr>
      <vt:lpstr>Java Methods</vt:lpstr>
      <vt:lpstr>Java Methods</vt:lpstr>
      <vt:lpstr>Static Vs Non-Static</vt:lpstr>
      <vt:lpstr>Static vs Non Static</vt:lpstr>
      <vt:lpstr>Static vs Non Static</vt:lpstr>
      <vt:lpstr>Constructors</vt:lpstr>
      <vt:lpstr>Constructors</vt:lpstr>
      <vt:lpstr>Constructors (Contd.)</vt:lpstr>
      <vt:lpstr>Constructors (Contd.)</vt:lpstr>
      <vt:lpstr>OOPs Concepts</vt:lpstr>
      <vt:lpstr>OOPs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are “Interfaces” used?</vt:lpstr>
      <vt:lpstr>PowerPoint Presentation</vt:lpstr>
      <vt:lpstr>Interface </vt:lpstr>
      <vt:lpstr>PowerPoint Presentation</vt:lpstr>
      <vt:lpstr>Where do we use interfaces ?</vt:lpstr>
      <vt:lpstr>A Program on Interface</vt:lpstr>
      <vt:lpstr>Interfaces (Contd.)</vt:lpstr>
      <vt:lpstr>PowerPoint Presentation</vt:lpstr>
      <vt:lpstr>Interfaces can be Extended</vt:lpstr>
      <vt:lpstr>Interfaces can be Extended (Contd.)</vt:lpstr>
      <vt:lpstr>PowerPoint Presentation</vt:lpstr>
      <vt:lpstr>Anonymous Objects</vt:lpstr>
      <vt:lpstr>Anonymous Objects</vt:lpstr>
      <vt:lpstr>Anonymous Objects</vt:lpstr>
      <vt:lpstr>Final Keyword</vt:lpstr>
      <vt:lpstr>Final Keyword</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Tutorial</dc:title>
  <dc:subject>OU7_July2016</dc:subject>
  <dc:creator>swatee</dc:creator>
  <cp:keywords>edureka</cp:keywords>
  <dc:description>Oracle University Production Services PowerPoint Template</dc:description>
  <cp:lastModifiedBy>Ishant Kumar</cp:lastModifiedBy>
  <cp:revision>1639</cp:revision>
  <cp:lastPrinted>2002-03-28T23:57:22Z</cp:lastPrinted>
  <dcterms:created xsi:type="dcterms:W3CDTF">2017-05-05T12:13:38Z</dcterms:created>
  <dcterms:modified xsi:type="dcterms:W3CDTF">2019-11-16T19:07:30Z</dcterms:modified>
  <cp:category>Technology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